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92" r:id="rId4"/>
    <p:sldId id="293" r:id="rId5"/>
    <p:sldId id="259" r:id="rId6"/>
    <p:sldId id="334" r:id="rId7"/>
    <p:sldId id="294" r:id="rId8"/>
    <p:sldId id="295" r:id="rId9"/>
    <p:sldId id="301" r:id="rId10"/>
    <p:sldId id="296" r:id="rId11"/>
    <p:sldId id="300" r:id="rId12"/>
    <p:sldId id="297" r:id="rId13"/>
    <p:sldId id="299" r:id="rId14"/>
    <p:sldId id="335" r:id="rId15"/>
    <p:sldId id="303" r:id="rId16"/>
    <p:sldId id="336" r:id="rId17"/>
    <p:sldId id="298" r:id="rId18"/>
    <p:sldId id="302" r:id="rId19"/>
    <p:sldId id="337" r:id="rId20"/>
    <p:sldId id="338" r:id="rId21"/>
    <p:sldId id="307" r:id="rId22"/>
    <p:sldId id="310" r:id="rId23"/>
    <p:sldId id="312" r:id="rId24"/>
    <p:sldId id="311" r:id="rId25"/>
    <p:sldId id="313" r:id="rId26"/>
    <p:sldId id="316" r:id="rId27"/>
    <p:sldId id="315" r:id="rId28"/>
    <p:sldId id="318" r:id="rId29"/>
    <p:sldId id="317" r:id="rId30"/>
    <p:sldId id="319" r:id="rId31"/>
    <p:sldId id="320" r:id="rId32"/>
    <p:sldId id="339" r:id="rId33"/>
    <p:sldId id="321" r:id="rId34"/>
    <p:sldId id="322" r:id="rId35"/>
    <p:sldId id="323" r:id="rId36"/>
    <p:sldId id="324" r:id="rId37"/>
    <p:sldId id="325" r:id="rId38"/>
    <p:sldId id="326" r:id="rId39"/>
    <p:sldId id="327" r:id="rId40"/>
    <p:sldId id="328" r:id="rId41"/>
    <p:sldId id="329" r:id="rId42"/>
    <p:sldId id="330" r:id="rId43"/>
    <p:sldId id="331" r:id="rId44"/>
    <p:sldId id="290" r:id="rId45"/>
  </p:sldIdLst>
  <p:sldSz cx="18288000" cy="10287000"/>
  <p:notesSz cx="6858000" cy="9144000"/>
  <p:embeddedFontLs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Malgun Gothic" panose="020B0503020000020004" pitchFamily="34" charset="-127"/>
      <p:regular r:id="rId51"/>
      <p:bold r:id="rId52"/>
    </p:embeddedFont>
    <p:embeddedFont>
      <p:font typeface="Arial Bold" panose="020B0604020202020204" charset="0"/>
      <p:regular r:id="rId53"/>
      <p:bold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26" autoAdjust="0"/>
  </p:normalViewPr>
  <p:slideViewPr>
    <p:cSldViewPr>
      <p:cViewPr varScale="1">
        <p:scale>
          <a:sx n="42" d="100"/>
          <a:sy n="42" d="100"/>
        </p:scale>
        <p:origin x="78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7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19.03.2026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‹Nº›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87453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661784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203292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012170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8046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388957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368933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275924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86423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0381374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268891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0692204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942248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2983441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069740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26573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2610887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314637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3094422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290138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0771374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65600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0994702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5828403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3737742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2039847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6394760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782150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949805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9795755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1653292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93262641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9276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6452147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860521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02133631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1878734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35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67130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104665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20894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99434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26089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367518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g"/><Relationship Id="rId4" Type="http://schemas.openxmlformats.org/officeDocument/2006/relationships/image" Target="../media/image2.png"/><Relationship Id="rId9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emf"/><Relationship Id="rId5" Type="http://schemas.openxmlformats.org/officeDocument/2006/relationships/image" Target="../media/image35.jp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g"/><Relationship Id="rId5" Type="http://schemas.openxmlformats.org/officeDocument/2006/relationships/hyperlink" Target="https://www.alcaldiabogota.gov.co/sisjur/normas/Norma1.jsp?i=105125#41" TargetMode="Externa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emf"/><Relationship Id="rId5" Type="http://schemas.openxmlformats.org/officeDocument/2006/relationships/image" Target="../media/image35.jp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www.alcaldiabogota.gov.co/sisjur/normas/Norma1.jsp?i=129806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emf"/><Relationship Id="rId5" Type="http://schemas.openxmlformats.org/officeDocument/2006/relationships/image" Target="../media/image38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bservatorio.desarrolloeconomico.gov.co/publicaciones/boletines/en-agosto-de-2025-la-produccion-y-el-empleo-de-la-industria-en-bogota-crecieron/?utm_source=chatgpt.com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emf"/><Relationship Id="rId5" Type="http://schemas.openxmlformats.org/officeDocument/2006/relationships/image" Target="../media/image38.jp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1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g"/><Relationship Id="rId5" Type="http://schemas.openxmlformats.org/officeDocument/2006/relationships/image" Target="../media/image5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emf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www.google.com/search?q=POT+Bogot%C3%A1+Reverdece&amp;oq=BOGOTA+NECESITA+UN+DISTRITO+ECONOMICO+PRODUCTIVO&amp;gs_lcrp=EgZjaHJvbWUyBggAEEUYOTIHCAEQIRifBdIBCTk4NDFqMWoxNagCCLACAfEFZB7tjIn3A2Y&amp;sourceid=chrome&amp;ie=UTF-8&amp;ved=2ahUKEwierpTDjZaSAxWKmbAFHT_cAvkQgK4QegQIARAC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google.com/search?q=Bogot%C3%A1+Coraz%C3%B3n+Productivo&amp;oq=BOGOTA+NECESITA+UN+DISTRITO+ECONOMICO+PRODUCTIVO&amp;gs_lcrp=EgZjaHJvbWUyBggAEEUYOTIHCAEQIRifBdIBCTk4NDFqMWoxNagCCLACAfEFZB7tjIn3A2Y&amp;sourceid=chrome&amp;ie=UTF-8&amp;ved=2ahUKEwierpTDjZaSAxWKmbAFHT_cAvkQgK4QegQIARAB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emf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emf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emf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emf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emf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emf"/><Relationship Id="rId5" Type="http://schemas.openxmlformats.org/officeDocument/2006/relationships/image" Target="../media/image72.emf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6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emf"/><Relationship Id="rId5" Type="http://schemas.openxmlformats.org/officeDocument/2006/relationships/image" Target="../media/image74.emf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emf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emf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11" Type="http://schemas.openxmlformats.org/officeDocument/2006/relationships/image" Target="../media/image14.jpg"/><Relationship Id="rId5" Type="http://schemas.openxmlformats.org/officeDocument/2006/relationships/image" Target="../media/image8.jpeg"/><Relationship Id="rId10" Type="http://schemas.openxmlformats.org/officeDocument/2006/relationships/image" Target="../media/image13.jpg"/><Relationship Id="rId4" Type="http://schemas.openxmlformats.org/officeDocument/2006/relationships/image" Target="../media/image2.png"/><Relationship Id="rId9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6449612"/>
            <a:chOff x="0" y="0"/>
            <a:chExt cx="21474853" cy="75735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474557" cy="7572036"/>
            </a:xfrm>
            <a:custGeom>
              <a:avLst/>
              <a:gdLst/>
              <a:ahLst/>
              <a:cxnLst/>
              <a:rect l="l" t="t" r="r" b="b"/>
              <a:pathLst>
                <a:path w="21474557" h="7572036">
                  <a:moveTo>
                    <a:pt x="0" y="0"/>
                  </a:moveTo>
                  <a:lnTo>
                    <a:pt x="21474557" y="0"/>
                  </a:lnTo>
                  <a:lnTo>
                    <a:pt x="21474557" y="7572036"/>
                  </a:lnTo>
                  <a:lnTo>
                    <a:pt x="0" y="75720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6449612"/>
            <a:ext cx="18288000" cy="147354"/>
            <a:chOff x="0" y="0"/>
            <a:chExt cx="21474853" cy="173031"/>
          </a:xfrm>
          <a:solidFill>
            <a:schemeClr val="tx2"/>
          </a:solidFill>
        </p:grpSpPr>
        <p:sp>
          <p:nvSpPr>
            <p:cNvPr id="5" name="Freeform 5"/>
            <p:cNvSpPr/>
            <p:nvPr/>
          </p:nvSpPr>
          <p:spPr>
            <a:xfrm>
              <a:off x="0" y="0"/>
              <a:ext cx="21474557" cy="172997"/>
            </a:xfrm>
            <a:custGeom>
              <a:avLst/>
              <a:gdLst/>
              <a:ahLst/>
              <a:cxnLst/>
              <a:rect l="l" t="t" r="r" b="b"/>
              <a:pathLst>
                <a:path w="21474557" h="172997">
                  <a:moveTo>
                    <a:pt x="0" y="0"/>
                  </a:moveTo>
                  <a:lnTo>
                    <a:pt x="21474557" y="0"/>
                  </a:lnTo>
                  <a:lnTo>
                    <a:pt x="21474557" y="172997"/>
                  </a:lnTo>
                  <a:lnTo>
                    <a:pt x="0" y="172997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 noProof="0" dirty="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151469" y="351170"/>
            <a:ext cx="1352549" cy="1352549"/>
            <a:chOff x="0" y="0"/>
            <a:chExt cx="1803399" cy="180339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2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10" name="Freeform 10"/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sp>
        <p:nvSpPr>
          <p:cNvPr id="11" name="TextBox 11"/>
          <p:cNvSpPr txBox="1"/>
          <p:nvPr/>
        </p:nvSpPr>
        <p:spPr>
          <a:xfrm>
            <a:off x="11375519" y="750117"/>
            <a:ext cx="4775951" cy="516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82"/>
              </a:lnSpc>
            </a:pPr>
            <a:r>
              <a:rPr lang="es-CO" sz="1500" spc="66" noProof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Maestría en Derecho y Gestión Urbanística  Bogotá D.C / </a:t>
            </a:r>
            <a:r>
              <a:rPr lang="es-CO" sz="1500" spc="66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r>
              <a:rPr lang="es-CO" sz="1500" spc="66" noProof="0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nero</a:t>
            </a:r>
            <a:r>
              <a:rPr lang="es-CO" sz="1500" spc="66" noProof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582399" y="8078197"/>
            <a:ext cx="6143545" cy="11669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511"/>
              </a:lnSpc>
            </a:pPr>
            <a:r>
              <a:rPr lang="es-CO" sz="2926" spc="60" noProof="0" dirty="0">
                <a:solidFill>
                  <a:srgbClr val="181A50"/>
                </a:solidFill>
                <a:latin typeface="Arial"/>
                <a:ea typeface="Arial"/>
                <a:cs typeface="Arial"/>
                <a:sym typeface="Arial"/>
              </a:rPr>
              <a:t>Presentado por:</a:t>
            </a:r>
          </a:p>
          <a:p>
            <a:pPr algn="r">
              <a:lnSpc>
                <a:spcPts val="2753"/>
              </a:lnSpc>
            </a:pPr>
            <a:r>
              <a:rPr lang="es-CO" sz="2294" spc="62" noProof="0" dirty="0" smtClean="0">
                <a:solidFill>
                  <a:srgbClr val="181A50"/>
                </a:solidFill>
                <a:latin typeface="Arial"/>
                <a:ea typeface="Arial"/>
                <a:cs typeface="Arial"/>
                <a:sym typeface="Arial"/>
              </a:rPr>
              <a:t>MONICA YARLETH CARREÑO POLANIA </a:t>
            </a:r>
            <a:endParaRPr lang="es-CO" sz="2294" spc="66" noProof="0" dirty="0">
              <a:solidFill>
                <a:srgbClr val="181A5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r">
              <a:lnSpc>
                <a:spcPts val="2753"/>
              </a:lnSpc>
            </a:pPr>
            <a:endParaRPr lang="es-CO" sz="2294" spc="62" noProof="0" dirty="0">
              <a:solidFill>
                <a:srgbClr val="181A5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173916" y="7469980"/>
            <a:ext cx="5330102" cy="504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73"/>
              </a:lnSpc>
              <a:spcBef>
                <a:spcPct val="0"/>
              </a:spcBef>
            </a:pPr>
            <a:r>
              <a:rPr lang="es-CO" sz="3227" b="1" spc="54" noProof="0" dirty="0">
                <a:solidFill>
                  <a:srgbClr val="002060"/>
                </a:solidFill>
                <a:latin typeface="Arial Bold"/>
                <a:ea typeface="Arial Bold"/>
                <a:cs typeface="Arial Bold"/>
                <a:sym typeface="Arial Bold"/>
              </a:rPr>
              <a:t>Proyecto de Grado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263962" y="3086100"/>
            <a:ext cx="11891198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24"/>
              </a:lnSpc>
              <a:spcBef>
                <a:spcPct val="0"/>
              </a:spcBef>
            </a:pPr>
            <a:r>
              <a:rPr lang="es-CO" sz="7020" noProof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DE RENOVACIÓN URBANA 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9DCD1AA-E914-2454-4D12-8682867DF6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25" y="6766836"/>
            <a:ext cx="3495375" cy="34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5" r="31959" b="7101"/>
          <a:stretch/>
        </p:blipFill>
        <p:spPr>
          <a:xfrm>
            <a:off x="2961789" y="3311344"/>
            <a:ext cx="4562538" cy="39765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2435" y="6288160"/>
            <a:ext cx="2185048" cy="75272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7"/>
          <a:srcRect r="39497"/>
          <a:stretch/>
        </p:blipFill>
        <p:spPr>
          <a:xfrm>
            <a:off x="7524327" y="2081694"/>
            <a:ext cx="5464660" cy="48906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5" name="Conector recto de flecha 14"/>
          <p:cNvCxnSpPr/>
          <p:nvPr/>
        </p:nvCxnSpPr>
        <p:spPr>
          <a:xfrm flipV="1">
            <a:off x="9753600" y="3359026"/>
            <a:ext cx="4572000" cy="260474"/>
          </a:xfrm>
          <a:prstGeom prst="straightConnector1">
            <a:avLst/>
          </a:prstGeom>
          <a:ln w="412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uadroTexto 15"/>
          <p:cNvSpPr txBox="1"/>
          <p:nvPr/>
        </p:nvSpPr>
        <p:spPr>
          <a:xfrm>
            <a:off x="14422676" y="2834276"/>
            <a:ext cx="18602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Promoción de la ciudad como destino turístico inteligente y de negocios que promueva el desarrollo económico. </a:t>
            </a:r>
            <a:endParaRPr lang="es-CO" dirty="0"/>
          </a:p>
        </p:txBody>
      </p:sp>
      <p:cxnSp>
        <p:nvCxnSpPr>
          <p:cNvPr id="17" name="Conector recto de flecha 16"/>
          <p:cNvCxnSpPr/>
          <p:nvPr/>
        </p:nvCxnSpPr>
        <p:spPr>
          <a:xfrm>
            <a:off x="9448800" y="3848100"/>
            <a:ext cx="4800600" cy="2931432"/>
          </a:xfrm>
          <a:prstGeom prst="straightConnector1">
            <a:avLst/>
          </a:prstGeom>
          <a:ln w="41275">
            <a:solidFill>
              <a:srgbClr val="7030A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uadroTexto 17"/>
          <p:cNvSpPr txBox="1"/>
          <p:nvPr/>
        </p:nvSpPr>
        <p:spPr>
          <a:xfrm>
            <a:off x="14422676" y="6225255"/>
            <a:ext cx="17628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Consolidación de las zonas industriales de Bogotá, orientada al incremento de la productividad</a:t>
            </a:r>
            <a:endParaRPr lang="es-CO" dirty="0"/>
          </a:p>
        </p:txBody>
      </p:sp>
      <p:sp>
        <p:nvSpPr>
          <p:cNvPr id="19" name="Rectángulo 18"/>
          <p:cNvSpPr/>
          <p:nvPr/>
        </p:nvSpPr>
        <p:spPr>
          <a:xfrm>
            <a:off x="2776348" y="1255929"/>
            <a:ext cx="7181081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6400"/>
              </a:lnSpc>
              <a:spcBef>
                <a:spcPct val="0"/>
              </a:spcBef>
            </a:pPr>
            <a:r>
              <a:rPr lang="es-ES" sz="2500" b="1" dirty="0">
                <a:solidFill>
                  <a:srgbClr val="DC5E54"/>
                </a:solidFill>
              </a:rPr>
              <a:t>Estructura </a:t>
            </a:r>
            <a:r>
              <a:rPr lang="es-ES" sz="2500" b="1" dirty="0" smtClean="0">
                <a:solidFill>
                  <a:srgbClr val="DC5E54"/>
                </a:solidFill>
              </a:rPr>
              <a:t>Socioeconómica </a:t>
            </a:r>
            <a:r>
              <a:rPr lang="es-ES" sz="2500" b="1" dirty="0">
                <a:solidFill>
                  <a:srgbClr val="DC5E54"/>
                </a:solidFill>
              </a:rPr>
              <a:t>C</a:t>
            </a:r>
            <a:r>
              <a:rPr lang="es-ES" sz="2500" b="1" dirty="0" smtClean="0">
                <a:solidFill>
                  <a:srgbClr val="DC5E54"/>
                </a:solidFill>
              </a:rPr>
              <a:t>reativa </a:t>
            </a:r>
            <a:r>
              <a:rPr lang="es-ES" sz="2500" b="1" dirty="0">
                <a:solidFill>
                  <a:srgbClr val="DC5E54"/>
                </a:solidFill>
              </a:rPr>
              <a:t>y de </a:t>
            </a:r>
            <a:r>
              <a:rPr lang="es-ES" sz="2500" b="1" dirty="0" smtClean="0">
                <a:solidFill>
                  <a:srgbClr val="DC5E54"/>
                </a:solidFill>
              </a:rPr>
              <a:t>Innovación</a:t>
            </a:r>
            <a:endParaRPr lang="en-US" sz="2500" b="1" dirty="0">
              <a:solidFill>
                <a:srgbClr val="DC5E54"/>
              </a:solidFill>
              <a:latin typeface="Nourd Heavy"/>
            </a:endParaRPr>
          </a:p>
        </p:txBody>
      </p:sp>
    </p:spTree>
    <p:extLst>
      <p:ext uri="{BB962C8B-B14F-4D97-AF65-F5344CB8AC3E}">
        <p14:creationId xmlns:p14="http://schemas.microsoft.com/office/powerpoint/2010/main" val="203727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sp>
        <p:nvSpPr>
          <p:cNvPr id="12" name="TextBox 5"/>
          <p:cNvSpPr txBox="1"/>
          <p:nvPr/>
        </p:nvSpPr>
        <p:spPr>
          <a:xfrm>
            <a:off x="2189207" y="1600824"/>
            <a:ext cx="10111563" cy="8207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360"/>
              </a:lnSpc>
              <a:spcBef>
                <a:spcPct val="0"/>
              </a:spcBef>
            </a:pPr>
            <a:r>
              <a:rPr lang="en-US" sz="5300" dirty="0">
                <a:solidFill>
                  <a:srgbClr val="FFFFFF"/>
                </a:solidFill>
                <a:latin typeface="Nourd Heavy"/>
              </a:rPr>
              <a:t> (</a:t>
            </a:r>
            <a:r>
              <a:rPr lang="en-US" sz="5300" dirty="0">
                <a:solidFill>
                  <a:srgbClr val="FF0000"/>
                </a:solidFill>
                <a:latin typeface="Nourd Heavy"/>
              </a:rPr>
              <a:t>Unidad de </a:t>
            </a:r>
            <a:r>
              <a:rPr lang="en-US" sz="5300" dirty="0" smtClean="0">
                <a:solidFill>
                  <a:srgbClr val="FF0000"/>
                </a:solidFill>
                <a:latin typeface="Nourd Heavy"/>
              </a:rPr>
              <a:t>Planeamiento local</a:t>
            </a:r>
            <a:r>
              <a:rPr lang="en-US" sz="5300" dirty="0">
                <a:solidFill>
                  <a:srgbClr val="FF0000"/>
                </a:solidFill>
                <a:latin typeface="Nourd Heavy"/>
              </a:rPr>
              <a:t>) 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3" r="32060"/>
          <a:stretch/>
        </p:blipFill>
        <p:spPr>
          <a:xfrm>
            <a:off x="3459931" y="3463830"/>
            <a:ext cx="4555765" cy="4304847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6"/>
          <a:srcRect l="2204" b="68617"/>
          <a:stretch/>
        </p:blipFill>
        <p:spPr>
          <a:xfrm>
            <a:off x="9245170" y="6393974"/>
            <a:ext cx="4276017" cy="1257957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0200" y="2324100"/>
            <a:ext cx="4553585" cy="3835935"/>
          </a:xfrm>
          <a:prstGeom prst="rect">
            <a:avLst/>
          </a:prstGeom>
        </p:spPr>
      </p:pic>
      <p:cxnSp>
        <p:nvCxnSpPr>
          <p:cNvPr id="16" name="Conector recto de flecha 15"/>
          <p:cNvCxnSpPr/>
          <p:nvPr/>
        </p:nvCxnSpPr>
        <p:spPr>
          <a:xfrm flipV="1">
            <a:off x="5985252" y="4836447"/>
            <a:ext cx="4551911" cy="70761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12130119" y="5544066"/>
            <a:ext cx="946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>
                <a:solidFill>
                  <a:schemeClr val="bg1"/>
                </a:solidFill>
              </a:rPr>
              <a:t>RED DEL CUIDADO</a:t>
            </a:r>
          </a:p>
        </p:txBody>
      </p:sp>
      <p:cxnSp>
        <p:nvCxnSpPr>
          <p:cNvPr id="18" name="Conector recto de flecha 17"/>
          <p:cNvCxnSpPr/>
          <p:nvPr/>
        </p:nvCxnSpPr>
        <p:spPr>
          <a:xfrm flipH="1" flipV="1">
            <a:off x="10827385" y="4922565"/>
            <a:ext cx="1282519" cy="62150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ángulo 18"/>
          <p:cNvSpPr/>
          <p:nvPr/>
        </p:nvSpPr>
        <p:spPr>
          <a:xfrm>
            <a:off x="6379422" y="2350531"/>
            <a:ext cx="3155065" cy="8746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/>
          </a:p>
        </p:txBody>
      </p:sp>
      <p:sp>
        <p:nvSpPr>
          <p:cNvPr id="20" name="CuadroTexto 19"/>
          <p:cNvSpPr txBox="1"/>
          <p:nvPr/>
        </p:nvSpPr>
        <p:spPr>
          <a:xfrm>
            <a:off x="6413169" y="2491679"/>
            <a:ext cx="30875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solidFill>
                  <a:srgbClr val="FF0000"/>
                </a:solidFill>
              </a:rPr>
              <a:t>Artículo 490. Unidad de Planeamiento Local – UPL  (Decreto No. 555 de 2021)</a:t>
            </a:r>
          </a:p>
          <a:p>
            <a:r>
              <a:rPr lang="es-ES" sz="1400" dirty="0">
                <a:solidFill>
                  <a:srgbClr val="FF0000"/>
                </a:solidFill>
              </a:rPr>
              <a:t>.</a:t>
            </a:r>
            <a:r>
              <a:rPr lang="es-CO" sz="1400" b="1" dirty="0">
                <a:solidFill>
                  <a:srgbClr val="FF0000"/>
                </a:solidFill>
              </a:rPr>
              <a:t>DECRETO 574 DE 2023</a:t>
            </a:r>
          </a:p>
        </p:txBody>
      </p:sp>
      <p:sp>
        <p:nvSpPr>
          <p:cNvPr id="21" name="Elipse 20"/>
          <p:cNvSpPr/>
          <p:nvPr/>
        </p:nvSpPr>
        <p:spPr>
          <a:xfrm>
            <a:off x="12384886" y="5428774"/>
            <a:ext cx="1574800" cy="965200"/>
          </a:xfrm>
          <a:prstGeom prst="ellipse">
            <a:avLst/>
          </a:prstGeom>
          <a:solidFill>
            <a:srgbClr val="BB75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/>
          </a:p>
        </p:txBody>
      </p:sp>
      <p:sp>
        <p:nvSpPr>
          <p:cNvPr id="22" name="CuadroTexto 21"/>
          <p:cNvSpPr txBox="1"/>
          <p:nvPr/>
        </p:nvSpPr>
        <p:spPr>
          <a:xfrm>
            <a:off x="12775397" y="5645666"/>
            <a:ext cx="946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>
                <a:solidFill>
                  <a:schemeClr val="bg1"/>
                </a:solidFill>
              </a:rPr>
              <a:t>RED DEL CUIDADO</a:t>
            </a:r>
          </a:p>
        </p:txBody>
      </p:sp>
    </p:spTree>
    <p:extLst>
      <p:ext uri="{BB962C8B-B14F-4D97-AF65-F5344CB8AC3E}">
        <p14:creationId xmlns:p14="http://schemas.microsoft.com/office/powerpoint/2010/main" val="315926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sp>
        <p:nvSpPr>
          <p:cNvPr id="16" name="TextBox 5"/>
          <p:cNvSpPr txBox="1"/>
          <p:nvPr/>
        </p:nvSpPr>
        <p:spPr>
          <a:xfrm>
            <a:off x="3881968" y="1707151"/>
            <a:ext cx="9550400" cy="8207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360"/>
              </a:lnSpc>
              <a:spcBef>
                <a:spcPct val="0"/>
              </a:spcBef>
            </a:pPr>
            <a:r>
              <a:rPr lang="en-US" sz="5300" dirty="0">
                <a:solidFill>
                  <a:srgbClr val="FF0000"/>
                </a:solidFill>
                <a:latin typeface="Nourd Heavy"/>
              </a:rPr>
              <a:t>AE </a:t>
            </a:r>
            <a:r>
              <a:rPr lang="es-CO" sz="5334" b="1" dirty="0" smtClean="0">
                <a:solidFill>
                  <a:srgbClr val="FF0000"/>
                </a:solidFill>
              </a:rPr>
              <a:t>Actuación Estratégica </a:t>
            </a:r>
            <a:r>
              <a:rPr lang="en-US" sz="5300" b="1" dirty="0" smtClean="0">
                <a:solidFill>
                  <a:srgbClr val="FF0000"/>
                </a:solidFill>
                <a:latin typeface="Nourd Heavy"/>
              </a:rPr>
              <a:t> </a:t>
            </a:r>
            <a:endParaRPr lang="en-US" sz="5300" b="1" dirty="0">
              <a:solidFill>
                <a:srgbClr val="FF0000"/>
              </a:solidFill>
              <a:latin typeface="Nourd Heavy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4"/>
          <a:stretch/>
        </p:blipFill>
        <p:spPr>
          <a:xfrm>
            <a:off x="2286000" y="3619500"/>
            <a:ext cx="8610600" cy="5334000"/>
          </a:xfrm>
          <a:prstGeom prst="rect">
            <a:avLst/>
          </a:prstGeom>
        </p:spPr>
      </p:pic>
      <p:sp>
        <p:nvSpPr>
          <p:cNvPr id="19" name="Rectángulo redondeado 18"/>
          <p:cNvSpPr/>
          <p:nvPr/>
        </p:nvSpPr>
        <p:spPr>
          <a:xfrm>
            <a:off x="8047630" y="2955822"/>
            <a:ext cx="2105843" cy="517703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8200045" y="3106757"/>
            <a:ext cx="22812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>
                <a:solidFill>
                  <a:srgbClr val="C00000"/>
                </a:solidFill>
              </a:rPr>
              <a:t>ZONA </a:t>
            </a:r>
            <a:r>
              <a:rPr lang="es-CO" sz="1200" b="1" dirty="0" smtClean="0">
                <a:solidFill>
                  <a:srgbClr val="C00000"/>
                </a:solidFill>
              </a:rPr>
              <a:t>INDUSTRIAL- ZIBO</a:t>
            </a:r>
            <a:endParaRPr lang="es-CO" sz="1200" b="1" dirty="0">
              <a:solidFill>
                <a:srgbClr val="C00000"/>
              </a:solidFill>
            </a:endParaRPr>
          </a:p>
        </p:txBody>
      </p:sp>
      <p:sp>
        <p:nvSpPr>
          <p:cNvPr id="31" name="Rectángulo 30"/>
          <p:cNvSpPr/>
          <p:nvPr/>
        </p:nvSpPr>
        <p:spPr>
          <a:xfrm>
            <a:off x="11300078" y="5009434"/>
            <a:ext cx="323967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500" b="1" dirty="0">
                <a:solidFill>
                  <a:srgbClr val="000000"/>
                </a:solidFill>
                <a:latin typeface="Arial" panose="020B0604020202020204" pitchFamily="34" charset="0"/>
              </a:rPr>
              <a:t>DECRETO 550 DE 2025</a:t>
            </a:r>
            <a:endParaRPr lang="es-ES" sz="1500" dirty="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es-ES" sz="1500" b="1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es-ES" sz="1500" dirty="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es-ES" sz="1500" b="1" dirty="0">
                <a:solidFill>
                  <a:srgbClr val="000000"/>
                </a:solidFill>
                <a:latin typeface="Arial" panose="020B0604020202020204" pitchFamily="34" charset="0"/>
              </a:rPr>
              <a:t> (Noviembre 10)</a:t>
            </a:r>
            <a:endParaRPr lang="es-ES" sz="1500" dirty="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es-ES" sz="1500" b="1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es-ES" sz="1500" b="1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Por </a:t>
            </a:r>
            <a:r>
              <a:rPr lang="es-ES" sz="1500" b="1" i="1" dirty="0">
                <a:solidFill>
                  <a:srgbClr val="000000"/>
                </a:solidFill>
                <a:latin typeface="Arial" panose="020B0604020202020204" pitchFamily="34" charset="0"/>
              </a:rPr>
              <a:t>medio del cual se adopta la Actuación Estratégica Zona Industrial de Bogotá - </a:t>
            </a:r>
            <a:r>
              <a:rPr lang="es-ES" sz="1500" b="1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Zibo </a:t>
            </a:r>
            <a:r>
              <a:rPr lang="es-ES" sz="1500" b="1" i="1" dirty="0">
                <a:solidFill>
                  <a:srgbClr val="000000"/>
                </a:solidFill>
                <a:latin typeface="Arial" panose="020B0604020202020204" pitchFamily="34" charset="0"/>
              </a:rPr>
              <a:t>y se dictan otras disposiciones</a:t>
            </a:r>
            <a:endParaRPr lang="es-ES" sz="1500" dirty="0">
              <a:solidFill>
                <a:srgbClr val="3333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11300078" y="3038908"/>
            <a:ext cx="22152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b="1" dirty="0"/>
              <a:t>Decreto  No. 555 DE 2021, (Plan Básico de Ordenamiento Territorial)Artículo 478. Actuaciones Estratégicas</a:t>
            </a:r>
          </a:p>
        </p:txBody>
      </p:sp>
    </p:spTree>
    <p:extLst>
      <p:ext uri="{BB962C8B-B14F-4D97-AF65-F5344CB8AC3E}">
        <p14:creationId xmlns:p14="http://schemas.microsoft.com/office/powerpoint/2010/main" val="109229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" t="7422" r="-325" b="7560"/>
          <a:stretch/>
        </p:blipFill>
        <p:spPr>
          <a:xfrm>
            <a:off x="312864" y="1615368"/>
            <a:ext cx="15937200" cy="8526529"/>
          </a:xfrm>
          <a:prstGeom prst="rect">
            <a:avLst/>
          </a:prstGeom>
        </p:spPr>
      </p:pic>
      <p:cxnSp>
        <p:nvCxnSpPr>
          <p:cNvPr id="14" name="Conector recto de flecha 13"/>
          <p:cNvCxnSpPr/>
          <p:nvPr/>
        </p:nvCxnSpPr>
        <p:spPr>
          <a:xfrm flipV="1">
            <a:off x="11549250" y="5386333"/>
            <a:ext cx="2061791" cy="553006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uadroTexto 14"/>
          <p:cNvSpPr txBox="1"/>
          <p:nvPr/>
        </p:nvSpPr>
        <p:spPr>
          <a:xfrm>
            <a:off x="14893705" y="6134023"/>
            <a:ext cx="1743959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dirty="0" smtClean="0"/>
              <a:t>Área de manejo diferenciado </a:t>
            </a:r>
            <a:endParaRPr lang="es-CO" dirty="0"/>
          </a:p>
        </p:txBody>
      </p:sp>
      <p:cxnSp>
        <p:nvCxnSpPr>
          <p:cNvPr id="16" name="Conector recto de flecha 15"/>
          <p:cNvCxnSpPr/>
          <p:nvPr/>
        </p:nvCxnSpPr>
        <p:spPr>
          <a:xfrm flipV="1">
            <a:off x="13611041" y="7708049"/>
            <a:ext cx="1223914" cy="59349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14834955" y="7456347"/>
            <a:ext cx="1743959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dirty="0" smtClean="0"/>
              <a:t>Predios fiscales. </a:t>
            </a:r>
            <a:endParaRPr lang="es-CO" dirty="0"/>
          </a:p>
        </p:txBody>
      </p:sp>
      <p:cxnSp>
        <p:nvCxnSpPr>
          <p:cNvPr id="18" name="Conector recto de flecha 17"/>
          <p:cNvCxnSpPr/>
          <p:nvPr/>
        </p:nvCxnSpPr>
        <p:spPr>
          <a:xfrm flipV="1">
            <a:off x="12822964" y="6591451"/>
            <a:ext cx="2150182" cy="519886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/>
          <p:cNvSpPr txBox="1"/>
          <p:nvPr/>
        </p:nvSpPr>
        <p:spPr>
          <a:xfrm>
            <a:off x="13645609" y="4831507"/>
            <a:ext cx="212103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dirty="0" smtClean="0"/>
              <a:t>Corredor Férreo del sur</a:t>
            </a:r>
            <a:endParaRPr lang="es-CO" dirty="0"/>
          </a:p>
        </p:txBody>
      </p:sp>
      <p:cxnSp>
        <p:nvCxnSpPr>
          <p:cNvPr id="21" name="Conector recto de flecha 20"/>
          <p:cNvCxnSpPr/>
          <p:nvPr/>
        </p:nvCxnSpPr>
        <p:spPr>
          <a:xfrm flipV="1">
            <a:off x="10228393" y="3422919"/>
            <a:ext cx="1726677" cy="439917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/>
          <p:cNvSpPr txBox="1"/>
          <p:nvPr/>
        </p:nvSpPr>
        <p:spPr>
          <a:xfrm>
            <a:off x="11955069" y="2970325"/>
            <a:ext cx="2751055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dirty="0" smtClean="0"/>
              <a:t>Red de complementaria de conectores</a:t>
            </a:r>
            <a:endParaRPr lang="es-CO" dirty="0"/>
          </a:p>
        </p:txBody>
      </p:sp>
      <p:cxnSp>
        <p:nvCxnSpPr>
          <p:cNvPr id="31" name="Conector recto de flecha 30"/>
          <p:cNvCxnSpPr>
            <a:endCxn id="32" idx="1"/>
          </p:cNvCxnSpPr>
          <p:nvPr/>
        </p:nvCxnSpPr>
        <p:spPr>
          <a:xfrm flipV="1">
            <a:off x="10068138" y="2303830"/>
            <a:ext cx="934825" cy="1126575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uadroTexto 31"/>
          <p:cNvSpPr txBox="1"/>
          <p:nvPr/>
        </p:nvSpPr>
        <p:spPr>
          <a:xfrm>
            <a:off x="11002963" y="2119164"/>
            <a:ext cx="2751055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dirty="0" smtClean="0"/>
              <a:t>Avenida Ferrocarril. </a:t>
            </a:r>
            <a:endParaRPr lang="es-CO" dirty="0"/>
          </a:p>
        </p:txBody>
      </p:sp>
      <p:cxnSp>
        <p:nvCxnSpPr>
          <p:cNvPr id="35" name="Conector recto de flecha 34"/>
          <p:cNvCxnSpPr/>
          <p:nvPr/>
        </p:nvCxnSpPr>
        <p:spPr>
          <a:xfrm>
            <a:off x="11752078" y="9288475"/>
            <a:ext cx="1656135" cy="222004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uadroTexto 35"/>
          <p:cNvSpPr txBox="1"/>
          <p:nvPr/>
        </p:nvSpPr>
        <p:spPr>
          <a:xfrm>
            <a:off x="13408213" y="9325813"/>
            <a:ext cx="1899921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dirty="0" smtClean="0"/>
              <a:t>Parque de la red estructurante</a:t>
            </a:r>
            <a:endParaRPr lang="es-CO" dirty="0"/>
          </a:p>
        </p:txBody>
      </p:sp>
      <p:cxnSp>
        <p:nvCxnSpPr>
          <p:cNvPr id="37" name="Conector recto de flecha 36"/>
          <p:cNvCxnSpPr/>
          <p:nvPr/>
        </p:nvCxnSpPr>
        <p:spPr>
          <a:xfrm flipH="1">
            <a:off x="8493982" y="6976035"/>
            <a:ext cx="711135" cy="1184647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uadroTexto 37"/>
          <p:cNvSpPr txBox="1"/>
          <p:nvPr/>
        </p:nvSpPr>
        <p:spPr>
          <a:xfrm rot="2558547">
            <a:off x="7753241" y="8389712"/>
            <a:ext cx="1743959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dirty="0" smtClean="0"/>
              <a:t>Calle prioridad peatonal</a:t>
            </a:r>
            <a:endParaRPr lang="es-CO" dirty="0"/>
          </a:p>
        </p:txBody>
      </p:sp>
      <p:cxnSp>
        <p:nvCxnSpPr>
          <p:cNvPr id="39" name="Conector recto de flecha 38"/>
          <p:cNvCxnSpPr/>
          <p:nvPr/>
        </p:nvCxnSpPr>
        <p:spPr>
          <a:xfrm flipH="1">
            <a:off x="9931259" y="8074625"/>
            <a:ext cx="259533" cy="1402817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uadroTexto 39"/>
          <p:cNvSpPr txBox="1"/>
          <p:nvPr/>
        </p:nvSpPr>
        <p:spPr>
          <a:xfrm>
            <a:off x="7085330" y="9530367"/>
            <a:ext cx="4775690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dirty="0" smtClean="0">
                <a:latin typeface="+mj-lt"/>
              </a:rPr>
              <a:t>Bien de Interés Cultural N1 Parroquia San Gregorio Magno</a:t>
            </a:r>
            <a:r>
              <a:rPr lang="es-CO" b="1" dirty="0"/>
              <a:t> </a:t>
            </a:r>
            <a:r>
              <a:rPr lang="es-CO" dirty="0"/>
              <a:t>Área de Desarrollo de Entorno patrimonial Bien Interés Cultural –</a:t>
            </a:r>
            <a:endParaRPr lang="es-CO" dirty="0">
              <a:latin typeface="+mj-lt"/>
            </a:endParaRPr>
          </a:p>
        </p:txBody>
      </p:sp>
      <p:cxnSp>
        <p:nvCxnSpPr>
          <p:cNvPr id="41" name="Conector recto de flecha 40"/>
          <p:cNvCxnSpPr/>
          <p:nvPr/>
        </p:nvCxnSpPr>
        <p:spPr>
          <a:xfrm flipH="1">
            <a:off x="6759156" y="6091957"/>
            <a:ext cx="711135" cy="1184647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uadroTexto 41"/>
          <p:cNvSpPr txBox="1"/>
          <p:nvPr/>
        </p:nvSpPr>
        <p:spPr>
          <a:xfrm rot="2558547">
            <a:off x="5768629" y="7320916"/>
            <a:ext cx="1743959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dirty="0" smtClean="0"/>
              <a:t>Subsector susceptible de reusó</a:t>
            </a:r>
            <a:endParaRPr lang="es-CO" dirty="0"/>
          </a:p>
        </p:txBody>
      </p:sp>
      <p:cxnSp>
        <p:nvCxnSpPr>
          <p:cNvPr id="43" name="Conector recto de flecha 42"/>
          <p:cNvCxnSpPr/>
          <p:nvPr/>
        </p:nvCxnSpPr>
        <p:spPr>
          <a:xfrm>
            <a:off x="12573000" y="8462048"/>
            <a:ext cx="1473878" cy="184667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uadroTexto 43"/>
          <p:cNvSpPr txBox="1"/>
          <p:nvPr/>
        </p:nvSpPr>
        <p:spPr>
          <a:xfrm>
            <a:off x="14046878" y="8462048"/>
            <a:ext cx="1743959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dirty="0" smtClean="0"/>
              <a:t>Espacio Publico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4870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4" t="6736" b="7079"/>
          <a:stretch/>
        </p:blipFill>
        <p:spPr>
          <a:xfrm>
            <a:off x="91440" y="1705034"/>
            <a:ext cx="9990865" cy="7058651"/>
          </a:xfrm>
          <a:prstGeom prst="rect">
            <a:avLst/>
          </a:prstGeom>
        </p:spPr>
      </p:pic>
      <p:cxnSp>
        <p:nvCxnSpPr>
          <p:cNvPr id="15" name="Conector recto de flecha 14"/>
          <p:cNvCxnSpPr/>
          <p:nvPr/>
        </p:nvCxnSpPr>
        <p:spPr>
          <a:xfrm>
            <a:off x="6629400" y="7353300"/>
            <a:ext cx="887905" cy="1524000"/>
          </a:xfrm>
          <a:prstGeom prst="straightConnector1">
            <a:avLst/>
          </a:prstGeom>
          <a:ln w="38100">
            <a:solidFill>
              <a:srgbClr val="C0000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de flecha 30"/>
          <p:cNvCxnSpPr/>
          <p:nvPr/>
        </p:nvCxnSpPr>
        <p:spPr>
          <a:xfrm flipV="1">
            <a:off x="7262210" y="3576667"/>
            <a:ext cx="510190" cy="1658511"/>
          </a:xfrm>
          <a:prstGeom prst="straightConnector1">
            <a:avLst/>
          </a:prstGeom>
          <a:ln w="38100">
            <a:solidFill>
              <a:srgbClr val="C0000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de flecha 31"/>
          <p:cNvCxnSpPr/>
          <p:nvPr/>
        </p:nvCxnSpPr>
        <p:spPr>
          <a:xfrm flipH="1">
            <a:off x="4599380" y="5889189"/>
            <a:ext cx="632096" cy="1083111"/>
          </a:xfrm>
          <a:prstGeom prst="straightConnector1">
            <a:avLst/>
          </a:prstGeom>
          <a:ln w="38100">
            <a:solidFill>
              <a:srgbClr val="C0000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uadroTexto 8"/>
          <p:cNvSpPr txBox="1"/>
          <p:nvPr/>
        </p:nvSpPr>
        <p:spPr>
          <a:xfrm>
            <a:off x="3695639" y="7023522"/>
            <a:ext cx="1486829" cy="646331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chemeClr val="bg1"/>
                </a:solidFill>
              </a:rPr>
              <a:t>BIC nivel 1 Distrital</a:t>
            </a:r>
            <a:endParaRPr lang="es-CO" b="1" dirty="0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1" t="9981" r="12776" b="8555"/>
          <a:stretch/>
        </p:blipFill>
        <p:spPr>
          <a:xfrm>
            <a:off x="8798858" y="1264732"/>
            <a:ext cx="4876800" cy="384049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4" t="10227" r="17424" b="9091"/>
          <a:stretch/>
        </p:blipFill>
        <p:spPr>
          <a:xfrm>
            <a:off x="9172813" y="5228394"/>
            <a:ext cx="4502845" cy="4236585"/>
          </a:xfrm>
          <a:prstGeom prst="rect">
            <a:avLst/>
          </a:prstGeom>
        </p:spPr>
      </p:pic>
      <p:sp>
        <p:nvSpPr>
          <p:cNvPr id="35" name="CuadroTexto 34"/>
          <p:cNvSpPr txBox="1"/>
          <p:nvPr/>
        </p:nvSpPr>
        <p:spPr>
          <a:xfrm>
            <a:off x="6883249" y="2876300"/>
            <a:ext cx="1803551" cy="92333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chemeClr val="bg1"/>
                </a:solidFill>
              </a:rPr>
              <a:t>AREA DE MANEJO DIFERENCIADO</a:t>
            </a:r>
            <a:endParaRPr lang="es-CO" b="1" dirty="0">
              <a:solidFill>
                <a:schemeClr val="bg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7" t="6819" r="1515" b="9091"/>
          <a:stretch/>
        </p:blipFill>
        <p:spPr>
          <a:xfrm>
            <a:off x="13787716" y="2393877"/>
            <a:ext cx="4349106" cy="3495312"/>
          </a:xfrm>
          <a:prstGeom prst="rect">
            <a:avLst/>
          </a:prstGeom>
        </p:spPr>
      </p:pic>
      <p:sp>
        <p:nvSpPr>
          <p:cNvPr id="36" name="CuadroTexto 35"/>
          <p:cNvSpPr txBox="1"/>
          <p:nvPr/>
        </p:nvSpPr>
        <p:spPr>
          <a:xfrm>
            <a:off x="6669055" y="8925267"/>
            <a:ext cx="1803551" cy="646331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chemeClr val="bg1"/>
                </a:solidFill>
              </a:rPr>
              <a:t>Espacio Publico estructurante</a:t>
            </a:r>
            <a:endParaRPr lang="es-CO" b="1" dirty="0">
              <a:solidFill>
                <a:schemeClr val="bg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6" t="17045" r="10606" b="27273"/>
          <a:stretch/>
        </p:blipFill>
        <p:spPr>
          <a:xfrm>
            <a:off x="13504074" y="6489449"/>
            <a:ext cx="4814406" cy="231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00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204107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9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3" b="7642"/>
          <a:stretch/>
        </p:blipFill>
        <p:spPr>
          <a:xfrm>
            <a:off x="91440" y="2247900"/>
            <a:ext cx="11051839" cy="7239000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679458" y="1593949"/>
            <a:ext cx="4557459" cy="646331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>
                <a:solidFill>
                  <a:schemeClr val="bg1"/>
                </a:solidFill>
              </a:rPr>
              <a:t>2 UNIDADES DE ACTUACIÓN URBANISTICA UAU</a:t>
            </a:r>
            <a:endParaRPr lang="es-CO" b="1" dirty="0">
              <a:solidFill>
                <a:schemeClr val="bg1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43279" y="2183525"/>
            <a:ext cx="6382721" cy="7486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851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sp>
        <p:nvSpPr>
          <p:cNvPr id="13" name="CuadroTexto 12"/>
          <p:cNvSpPr txBox="1"/>
          <p:nvPr/>
        </p:nvSpPr>
        <p:spPr>
          <a:xfrm>
            <a:off x="10515600" y="1722120"/>
            <a:ext cx="3629320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>
                <a:solidFill>
                  <a:schemeClr val="bg1"/>
                </a:solidFill>
              </a:rPr>
              <a:t>Ley 2044 de 2020 </a:t>
            </a:r>
            <a:endParaRPr lang="es-CO" b="1" dirty="0">
              <a:solidFill>
                <a:schemeClr val="bg1"/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9829800" y="4811581"/>
            <a:ext cx="472520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E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Artículo</a:t>
            </a:r>
            <a:r>
              <a:rPr lang="es-ES" sz="20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es-E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5. Declaratoria de espacio público. </a:t>
            </a:r>
            <a:r>
              <a:rPr lang="es-ES" sz="2000" dirty="0">
                <a:solidFill>
                  <a:srgbClr val="000000"/>
                </a:solidFill>
                <a:latin typeface="Arial" panose="020B0604020202020204" pitchFamily="34" charset="0"/>
              </a:rPr>
              <a:t>La Secretaría Distrital de Planeación –SDP –procederá a realizar la declaratoria de espacio público mediante acto administrativo motivado con el fin de reconocer urbanísticamente espacios públicos existentes en suelo urbano y rural sobre los predios o la parte de ellos que hayan sido destinados urbanísticamente para este fin, ya sea por uso o afectación, conforme a lo por el artículo </a:t>
            </a:r>
            <a:r>
              <a:rPr lang="es-ES" sz="2000" u="sng" dirty="0">
                <a:solidFill>
                  <a:srgbClr val="0000FF"/>
                </a:solidFill>
                <a:latin typeface="Arial" panose="020B0604020202020204" pitchFamily="34" charset="0"/>
                <a:hlinkClick r:id="rId5"/>
              </a:rPr>
              <a:t>41</a:t>
            </a:r>
            <a:r>
              <a:rPr lang="es-ES" sz="2000" dirty="0">
                <a:solidFill>
                  <a:srgbClr val="000000"/>
                </a:solidFill>
                <a:latin typeface="Arial" panose="020B0604020202020204" pitchFamily="34" charset="0"/>
              </a:rPr>
              <a:t> de la Ley 2079 de 2021, o la norma que lo modifique o sustituya, y demás procedimientos establecidos en este decreto.</a:t>
            </a:r>
            <a:endParaRPr lang="es-ES" sz="2000" b="0" i="0" dirty="0" smtClean="0">
              <a:solidFill>
                <a:srgbClr val="333333"/>
              </a:solidFill>
              <a:effectLst/>
              <a:latin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s-ES" sz="2000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es-ES" sz="2000" b="0" i="0" dirty="0" smtClean="0">
              <a:solidFill>
                <a:srgbClr val="333333"/>
              </a:solidFill>
              <a:effectLst/>
              <a:latin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s-E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es-ES" sz="2000" b="0" i="0" dirty="0">
              <a:solidFill>
                <a:srgbClr val="333333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9829800" y="2248981"/>
            <a:ext cx="5943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ES" sz="2000" b="1" dirty="0">
                <a:solidFill>
                  <a:srgbClr val="333333"/>
                </a:solidFill>
                <a:latin typeface="Arial" panose="020B0604020202020204" pitchFamily="34" charset="0"/>
              </a:rPr>
              <a:t>DECRETO 072 DE 2023</a:t>
            </a:r>
            <a:endParaRPr lang="es-ES" sz="2000" b="0" i="0" dirty="0" smtClean="0">
              <a:solidFill>
                <a:srgbClr val="333333"/>
              </a:solidFill>
              <a:effectLst/>
              <a:latin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s-ES" sz="2000" b="1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endParaRPr lang="es-ES" sz="2000" b="0" i="0" dirty="0" smtClean="0">
              <a:solidFill>
                <a:srgbClr val="333333"/>
              </a:solidFill>
              <a:effectLst/>
              <a:latin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s-ES" sz="2000" b="1" dirty="0">
                <a:solidFill>
                  <a:srgbClr val="333333"/>
                </a:solidFill>
                <a:latin typeface="Arial" panose="020B0604020202020204" pitchFamily="34" charset="0"/>
              </a:rPr>
              <a:t>(Febrero 15)</a:t>
            </a:r>
            <a:endParaRPr lang="es-ES" sz="2000" b="0" i="0" dirty="0" smtClean="0">
              <a:solidFill>
                <a:srgbClr val="333333"/>
              </a:solidFill>
              <a:effectLst/>
              <a:latin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s-ES" sz="2000" b="1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endParaRPr lang="es-ES" sz="2000" b="0" i="0" dirty="0" smtClean="0">
              <a:solidFill>
                <a:srgbClr val="333333"/>
              </a:solidFill>
              <a:effectLst/>
              <a:latin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s-ES" sz="2000" b="1" i="1" dirty="0">
                <a:solidFill>
                  <a:srgbClr val="333333"/>
                </a:solidFill>
                <a:latin typeface="Arial" panose="020B0604020202020204" pitchFamily="34" charset="0"/>
              </a:rPr>
              <a:t>Por el cual se reglamentan las disposiciones sobre espacio público del Plan de Ordenamiento Territorial de Bogotá D.C., y se dictan otras disposiciones</a:t>
            </a:r>
            <a:endParaRPr lang="es-ES" sz="2000" b="0" i="0" dirty="0">
              <a:solidFill>
                <a:srgbClr val="333333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7" t="7973" r="808" b="8590"/>
          <a:stretch/>
        </p:blipFill>
        <p:spPr>
          <a:xfrm>
            <a:off x="1735454" y="1093372"/>
            <a:ext cx="5126807" cy="3567238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1477566" y="4660610"/>
            <a:ext cx="6829687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s-MX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espacio público comprende, entre otros, los siguientes componentes:</a:t>
            </a:r>
          </a:p>
          <a:p>
            <a:pPr algn="just">
              <a:defRPr/>
            </a:pPr>
            <a:endParaRPr lang="es-MX" sz="2000" dirty="0"/>
          </a:p>
          <a:p>
            <a:pPr algn="just">
              <a:defRPr/>
            </a:pPr>
            <a:r>
              <a:rPr lang="es-MX" sz="2000" dirty="0"/>
              <a:t>a. </a:t>
            </a:r>
            <a:r>
              <a:rPr lang="es-MX" sz="2000" b="1" dirty="0"/>
              <a:t>Los bienes de uso público – BUP  </a:t>
            </a:r>
            <a:r>
              <a:rPr lang="es-MX" sz="2000" dirty="0"/>
              <a:t>(Art. 674 C.C., Art. 139 Ley 1801 de 2016)</a:t>
            </a:r>
          </a:p>
          <a:p>
            <a:pPr algn="just">
              <a:defRPr/>
            </a:pPr>
            <a:endParaRPr lang="es-MX" sz="2000" dirty="0"/>
          </a:p>
          <a:p>
            <a:pPr algn="just">
              <a:defRPr/>
            </a:pPr>
            <a:r>
              <a:rPr lang="es-MX" sz="2000" dirty="0"/>
              <a:t>b. Los elementos arquitectónicos, espaciales y naturales de los inmuebles de propiedad privada que por su naturaleza, uso o afectación satisfacen necesidades de uso público.</a:t>
            </a:r>
          </a:p>
          <a:p>
            <a:pPr algn="just">
              <a:defRPr/>
            </a:pPr>
            <a:endParaRPr lang="es-MX" sz="2000" dirty="0"/>
          </a:p>
          <a:p>
            <a:pPr algn="just">
              <a:defRPr/>
            </a:pPr>
            <a:r>
              <a:rPr lang="es-MX" sz="2000" dirty="0"/>
              <a:t>c. Las áreas requeridas para la conformación del sistema de espacio público en los términos establecidos en el título 3 del Decreto 1077 / 15.</a:t>
            </a:r>
          </a:p>
          <a:p>
            <a:pPr algn="just">
              <a:defRPr/>
            </a:pPr>
            <a:endParaRPr lang="es-MX" sz="2000" dirty="0"/>
          </a:p>
          <a:p>
            <a:pPr algn="just">
              <a:defRPr/>
            </a:pPr>
            <a:r>
              <a:rPr lang="es-ES" sz="20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En un marco conceptual, </a:t>
            </a:r>
            <a:r>
              <a:rPr lang="es-ES" sz="2000" i="1" dirty="0"/>
              <a:t>el espacio público es el género, y los bienes de uso público, constituyen una </a:t>
            </a:r>
            <a:r>
              <a:rPr lang="es-ES" sz="20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de sus especies. Así, todo BUP constituye espacio público pero no al contrario.</a:t>
            </a:r>
          </a:p>
          <a:p>
            <a:pPr algn="r">
              <a:spcBef>
                <a:spcPct val="50000"/>
              </a:spcBef>
              <a:defRPr/>
            </a:pPr>
            <a:r>
              <a:rPr lang="es-ES" sz="2000" b="1" dirty="0"/>
              <a:t>Decreto Reglamentario 1077 de 2015, art. 2.2.3.1.3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6247450" y="1729759"/>
            <a:ext cx="3278622" cy="193899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CO" sz="2400" dirty="0" smtClean="0"/>
              <a:t>Malla Vial existente: se ubica dentro de la información catastral como </a:t>
            </a:r>
            <a:r>
              <a:rPr lang="es-CO" sz="2400" b="1" u="sng" dirty="0" smtClean="0"/>
              <a:t>bienes de uso publico. </a:t>
            </a:r>
            <a:endParaRPr lang="es-CO" sz="2400" b="1" u="sng" dirty="0"/>
          </a:p>
        </p:txBody>
      </p:sp>
    </p:spTree>
    <p:extLst>
      <p:ext uri="{BB962C8B-B14F-4D97-AF65-F5344CB8AC3E}">
        <p14:creationId xmlns:p14="http://schemas.microsoft.com/office/powerpoint/2010/main" val="223644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3" b="7642"/>
          <a:stretch/>
        </p:blipFill>
        <p:spPr>
          <a:xfrm>
            <a:off x="91440" y="2247900"/>
            <a:ext cx="11051839" cy="72390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06200" y="4393912"/>
            <a:ext cx="5601951" cy="522730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12028445" y="5388549"/>
            <a:ext cx="4557459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500" b="1" u="sng" dirty="0"/>
              <a:t>AREA DE VERIFICACIÓN: Artículo 328. Obligaciones urbanísticas </a:t>
            </a:r>
          </a:p>
          <a:p>
            <a:pPr algn="ctr"/>
            <a:r>
              <a:rPr lang="es-ES" sz="1500" dirty="0"/>
              <a:t>para proyectos que requieren de </a:t>
            </a:r>
          </a:p>
          <a:p>
            <a:pPr algn="ctr"/>
            <a:r>
              <a:rPr lang="es-ES" sz="1500" dirty="0"/>
              <a:t>la adopción de plan parcial. </a:t>
            </a:r>
            <a:r>
              <a:rPr lang="es-ES" sz="1500" b="1" dirty="0"/>
              <a:t>Parágrafo 1. El área de verificación del plan parcial </a:t>
            </a:r>
          </a:p>
          <a:p>
            <a:pPr algn="ctr"/>
            <a:r>
              <a:rPr lang="es-ES" sz="1500" dirty="0"/>
              <a:t>será de mínimo tres hectáreas (3.0) incluyendo las </a:t>
            </a:r>
          </a:p>
          <a:p>
            <a:pPr algn="ctr"/>
            <a:r>
              <a:rPr lang="es-ES" sz="1500" dirty="0"/>
              <a:t>áreas de la malla vial intermedia y local, el espacio </a:t>
            </a:r>
          </a:p>
          <a:p>
            <a:pPr algn="ctr"/>
            <a:r>
              <a:rPr lang="es-ES" sz="1500" dirty="0"/>
              <a:t>público y equipamientos de proximidad existentes y </a:t>
            </a:r>
          </a:p>
          <a:p>
            <a:pPr algn="ctr"/>
            <a:r>
              <a:rPr lang="es-ES" sz="1500" dirty="0"/>
              <a:t>que puedan ser objeto de reconfiguración, controles </a:t>
            </a:r>
          </a:p>
          <a:p>
            <a:pPr algn="ctr"/>
            <a:r>
              <a:rPr lang="es-ES" sz="1500" dirty="0"/>
              <a:t>ambientales y de acuerdo con la viabilidad emitida </a:t>
            </a:r>
          </a:p>
          <a:p>
            <a:pPr algn="ctr"/>
            <a:r>
              <a:rPr lang="es-ES" sz="1500" dirty="0"/>
              <a:t>por las empresas de servicios públicos. No se </a:t>
            </a:r>
            <a:r>
              <a:rPr lang="es-ES" sz="1500" dirty="0" smtClean="0"/>
              <a:t>contabilizarán </a:t>
            </a:r>
            <a:r>
              <a:rPr lang="es-ES" sz="1500" dirty="0"/>
              <a:t>las áreas de la malla vial arterial existente, </a:t>
            </a:r>
          </a:p>
          <a:p>
            <a:pPr algn="ctr"/>
            <a:r>
              <a:rPr lang="es-ES" sz="1500" dirty="0"/>
              <a:t>los elementos de la estructura ecológica principal, </a:t>
            </a:r>
          </a:p>
          <a:p>
            <a:pPr algn="ctr"/>
            <a:r>
              <a:rPr lang="es-ES" sz="1500" dirty="0"/>
              <a:t>y/o de los parques estructurantes existentes</a:t>
            </a:r>
            <a:endParaRPr lang="es-CO" sz="1500" dirty="0"/>
          </a:p>
        </p:txBody>
      </p:sp>
    </p:spTree>
    <p:extLst>
      <p:ext uri="{BB962C8B-B14F-4D97-AF65-F5344CB8AC3E}">
        <p14:creationId xmlns:p14="http://schemas.microsoft.com/office/powerpoint/2010/main" val="118478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" t="8682" r="-744" b="8217"/>
          <a:stretch/>
        </p:blipFill>
        <p:spPr>
          <a:xfrm>
            <a:off x="128011" y="1262622"/>
            <a:ext cx="10805160" cy="722977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33171" y="1962648"/>
            <a:ext cx="6059429" cy="3087261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293399" y="8661551"/>
            <a:ext cx="9144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ES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Decreto 550 de 2025Artículo</a:t>
            </a:r>
            <a:r>
              <a:rPr lang="es-ES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es-ES" b="1" dirty="0">
                <a:solidFill>
                  <a:srgbClr val="000000"/>
                </a:solidFill>
                <a:latin typeface="Arial" panose="020B0604020202020204" pitchFamily="34" charset="0"/>
              </a:rPr>
              <a:t>318.</a:t>
            </a:r>
            <a:r>
              <a:rPr lang="es-ES" b="1" dirty="0">
                <a:solidFill>
                  <a:srgbClr val="333333"/>
                </a:solidFill>
                <a:latin typeface="Arial" panose="020B0604020202020204" pitchFamily="34" charset="0"/>
              </a:rPr>
              <a:t>Forma de cumplimiento de la obligación urbanística de cesión en suelo para espacio público.</a:t>
            </a:r>
            <a:r>
              <a:rPr lang="es-ES" dirty="0">
                <a:solidFill>
                  <a:srgbClr val="333333"/>
                </a:solidFill>
                <a:latin typeface="Arial" panose="020B0604020202020204" pitchFamily="34" charset="0"/>
              </a:rPr>
              <a:t> El cumplimiento de la obligación urbanística definida en el artículo precedente se hará mediante cesión en suelo para espacio público en sitio y </a:t>
            </a:r>
            <a:r>
              <a:rPr lang="es-ES" b="1" u="sng" dirty="0">
                <a:solidFill>
                  <a:srgbClr val="333333"/>
                </a:solidFill>
                <a:latin typeface="Arial" panose="020B0604020202020204" pitchFamily="34" charset="0"/>
              </a:rPr>
              <a:t>mediante pago compensatorio en dinero</a:t>
            </a:r>
            <a:r>
              <a:rPr lang="es-ES" dirty="0">
                <a:solidFill>
                  <a:srgbClr val="333333"/>
                </a:solidFill>
                <a:latin typeface="Arial" panose="020B0604020202020204" pitchFamily="34" charset="0"/>
              </a:rPr>
              <a:t>, según el rango de índice de construcción efectivo.</a:t>
            </a:r>
            <a:endParaRPr lang="es-CO" dirty="0"/>
          </a:p>
        </p:txBody>
      </p:sp>
      <p:sp>
        <p:nvSpPr>
          <p:cNvPr id="4" name="Rectángulo 3"/>
          <p:cNvSpPr/>
          <p:nvPr/>
        </p:nvSpPr>
        <p:spPr>
          <a:xfrm>
            <a:off x="9437399" y="5055181"/>
            <a:ext cx="3145669" cy="461665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</a:rPr>
              <a:t>PD = (AT* </a:t>
            </a:r>
            <a:r>
              <a:rPr lang="es-CO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Fd</a:t>
            </a:r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</a:rPr>
              <a:t>)*</a:t>
            </a:r>
            <a:r>
              <a:rPr lang="es-CO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Vref</a:t>
            </a:r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</a:rPr>
              <a:t>*</a:t>
            </a:r>
            <a:r>
              <a:rPr lang="es-CO" sz="2400" b="1" i="1" dirty="0">
                <a:solidFill>
                  <a:schemeClr val="bg1"/>
                </a:solidFill>
                <a:latin typeface="Arial" panose="020B0604020202020204" pitchFamily="34" charset="0"/>
              </a:rPr>
              <a:t>d</a:t>
            </a:r>
            <a:endParaRPr lang="es-CO" sz="2400" b="1" dirty="0">
              <a:solidFill>
                <a:schemeClr val="bg1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0668000" y="5631496"/>
            <a:ext cx="6053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333333"/>
                </a:solidFill>
                <a:latin typeface="Arial" panose="020B0604020202020204" pitchFamily="34" charset="0"/>
              </a:rPr>
              <a:t>PD</a:t>
            </a:r>
            <a:r>
              <a:rPr lang="es-ES" dirty="0">
                <a:solidFill>
                  <a:srgbClr val="333333"/>
                </a:solidFill>
                <a:latin typeface="Arial" panose="020B0604020202020204" pitchFamily="34" charset="0"/>
              </a:rPr>
              <a:t>: Valor pago compensatorio en dinero en pesos (COP)</a:t>
            </a:r>
            <a:endParaRPr lang="es-CO" dirty="0"/>
          </a:p>
        </p:txBody>
      </p:sp>
      <p:sp>
        <p:nvSpPr>
          <p:cNvPr id="8" name="Rectángulo 7"/>
          <p:cNvSpPr/>
          <p:nvPr/>
        </p:nvSpPr>
        <p:spPr>
          <a:xfrm>
            <a:off x="10668000" y="5981856"/>
            <a:ext cx="7315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ES" b="1" dirty="0">
                <a:solidFill>
                  <a:srgbClr val="333333"/>
                </a:solidFill>
                <a:latin typeface="Arial" panose="020B0604020202020204" pitchFamily="34" charset="0"/>
              </a:rPr>
              <a:t>AT:</a:t>
            </a:r>
            <a:r>
              <a:rPr lang="es-ES" dirty="0">
                <a:solidFill>
                  <a:srgbClr val="333333"/>
                </a:solidFill>
                <a:latin typeface="Arial" panose="020B0604020202020204" pitchFamily="34" charset="0"/>
              </a:rPr>
              <a:t> Área del terreno en m2 de suelo</a:t>
            </a:r>
          </a:p>
          <a:p>
            <a:pPr algn="just">
              <a:spcAft>
                <a:spcPts val="0"/>
              </a:spcAft>
            </a:pPr>
            <a:r>
              <a:rPr lang="es-ES" b="1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endParaRPr lang="es-ES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s-ES" b="1" dirty="0">
                <a:solidFill>
                  <a:srgbClr val="333333"/>
                </a:solidFill>
                <a:latin typeface="Arial" panose="020B0604020202020204" pitchFamily="34" charset="0"/>
              </a:rPr>
              <a:t>Vref:</a:t>
            </a:r>
            <a:r>
              <a:rPr lang="es-ES" dirty="0">
                <a:solidFill>
                  <a:srgbClr val="333333"/>
                </a:solidFill>
                <a:latin typeface="Arial" panose="020B0604020202020204" pitchFamily="34" charset="0"/>
              </a:rPr>
              <a:t> Valor de referencia del </a:t>
            </a:r>
            <a:r>
              <a:rPr lang="es-ES" dirty="0" smtClean="0">
                <a:solidFill>
                  <a:srgbClr val="333333"/>
                </a:solidFill>
                <a:latin typeface="Arial" panose="020B0604020202020204" pitchFamily="34" charset="0"/>
              </a:rPr>
              <a:t>AT : </a:t>
            </a:r>
            <a:r>
              <a:rPr lang="es-CO" b="1" dirty="0"/>
              <a:t>RESOLUCIÓN 547 DE </a:t>
            </a:r>
            <a:r>
              <a:rPr lang="es-CO" b="1" dirty="0" smtClean="0"/>
              <a:t>2025 0</a:t>
            </a:r>
            <a:r>
              <a:rPr lang="es-ES" b="1" i="1" dirty="0" err="1" smtClean="0"/>
              <a:t>or</a:t>
            </a:r>
            <a:r>
              <a:rPr lang="es-ES" b="1" i="1" dirty="0" smtClean="0"/>
              <a:t> </a:t>
            </a:r>
            <a:r>
              <a:rPr lang="es-ES" b="1" i="1" dirty="0"/>
              <a:t>la cual se define el valor tope de referencia para la liquidación de obligaciones urbanísticas durante la vigencia 2025, establecidas en el Decreto Distrital </a:t>
            </a:r>
            <a:r>
              <a:rPr lang="es-ES" i="1" dirty="0">
                <a:hlinkClick r:id="rId7"/>
              </a:rPr>
              <a:t>520</a:t>
            </a:r>
            <a:r>
              <a:rPr lang="es-ES" b="1" i="1" dirty="0"/>
              <a:t> de </a:t>
            </a:r>
            <a:r>
              <a:rPr lang="es-ES" b="1" i="1" dirty="0" smtClean="0"/>
              <a:t>2022 $ </a:t>
            </a:r>
            <a:r>
              <a:rPr lang="es-CO" dirty="0"/>
              <a:t>$525.000 </a:t>
            </a:r>
            <a:endParaRPr lang="es-CO" dirty="0" smtClean="0"/>
          </a:p>
          <a:p>
            <a:r>
              <a:rPr lang="es-ES" b="1" dirty="0" err="1"/>
              <a:t>F</a:t>
            </a:r>
            <a:r>
              <a:rPr lang="es-ES" b="1" i="1" dirty="0" err="1"/>
              <a:t>d</a:t>
            </a:r>
            <a:r>
              <a:rPr lang="es-ES" dirty="0"/>
              <a:t>: Porcentaje de cálculo para pago compensatorio en dinero, según las siguientes tablas</a:t>
            </a:r>
          </a:p>
          <a:p>
            <a:r>
              <a:rPr lang="es-ES" b="1" i="1" dirty="0"/>
              <a:t> </a:t>
            </a:r>
            <a:endParaRPr lang="es-ES" dirty="0"/>
          </a:p>
          <a:p>
            <a:r>
              <a:rPr lang="es-ES" b="1" i="1" dirty="0"/>
              <a:t>d</a:t>
            </a:r>
            <a:r>
              <a:rPr lang="es-ES" b="1" dirty="0"/>
              <a:t>= </a:t>
            </a:r>
            <a:r>
              <a:rPr lang="es-ES" dirty="0"/>
              <a:t>el valor d se calculará de acuerdo con la progresividad que se muestra a continuación. Adicionalmente, podrá ser reglamentado por la Secretaría Distrital de Planeación, en ningún caso podrá ser inferior a 0,25.</a:t>
            </a:r>
          </a:p>
          <a:p>
            <a:r>
              <a:rPr lang="es-ES" b="1" dirty="0"/>
              <a:t> </a:t>
            </a:r>
            <a:r>
              <a:rPr lang="es-ES" dirty="0" smtClean="0"/>
              <a:t>b. Hasta </a:t>
            </a:r>
            <a:r>
              <a:rPr lang="es-ES" dirty="0"/>
              <a:t>el 31 de diciembre de 2027 así:</a:t>
            </a:r>
            <a:r>
              <a:rPr lang="es-ES" b="1" dirty="0"/>
              <a:t> </a:t>
            </a:r>
            <a:r>
              <a:rPr lang="es-ES" b="1" i="1" dirty="0"/>
              <a:t>d</a:t>
            </a:r>
            <a:r>
              <a:rPr lang="es-ES" b="1" dirty="0"/>
              <a:t>=0,45</a:t>
            </a:r>
            <a:endParaRPr lang="es-ES" dirty="0"/>
          </a:p>
          <a:p>
            <a:pPr algn="just">
              <a:spcAft>
                <a:spcPts val="0"/>
              </a:spcAft>
            </a:pPr>
            <a:endParaRPr lang="es-ES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9" name="Rectángulo 38"/>
          <p:cNvSpPr/>
          <p:nvPr/>
        </p:nvSpPr>
        <p:spPr>
          <a:xfrm>
            <a:off x="12725569" y="5057846"/>
            <a:ext cx="5296643" cy="461665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</a:rPr>
              <a:t>PD = </a:t>
            </a:r>
            <a:r>
              <a:rPr lang="es-CO" sz="2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(42.307,75* 0,45)*525.000*</a:t>
            </a:r>
            <a:r>
              <a:rPr lang="es-CO" sz="2400" b="1" i="1" dirty="0" smtClean="0">
                <a:solidFill>
                  <a:schemeClr val="bg1"/>
                </a:solidFill>
                <a:latin typeface="Arial" panose="020B0604020202020204" pitchFamily="34" charset="0"/>
              </a:rPr>
              <a:t>0,45</a:t>
            </a:r>
            <a:endParaRPr lang="es-CO" sz="2400" b="1" dirty="0">
              <a:solidFill>
                <a:schemeClr val="bg1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8153400" y="2112687"/>
            <a:ext cx="2514600" cy="110799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s-CO" dirty="0"/>
              <a:t> </a:t>
            </a:r>
            <a:r>
              <a:rPr lang="es-CO" dirty="0" smtClean="0"/>
              <a:t>$</a:t>
            </a:r>
            <a:r>
              <a:rPr lang="es-CO" sz="2400" b="1" dirty="0" smtClean="0"/>
              <a:t>4.497.842.671,88  compensación 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113712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1658600" y="8675039"/>
            <a:ext cx="7082544" cy="1423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60"/>
              </a:lnSpc>
              <a:spcBef>
                <a:spcPct val="0"/>
              </a:spcBef>
            </a:pPr>
            <a:r>
              <a:rPr lang="en-US" sz="3050" dirty="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050" b="1" dirty="0">
                <a:solidFill>
                  <a:srgbClr val="1F497D"/>
                </a:solidFill>
                <a:latin typeface="Arial Bold"/>
                <a:ea typeface="Arial Bold"/>
                <a:cs typeface="Arial Bold"/>
                <a:sym typeface="Arial Bold"/>
              </a:rPr>
              <a:t>Bogotá</a:t>
            </a:r>
            <a:r>
              <a:rPr lang="en-US" sz="3050" dirty="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CO" sz="3200" b="1" dirty="0" smtClean="0">
                <a:solidFill>
                  <a:schemeClr val="tx2"/>
                </a:solidFill>
                <a:latin typeface="Google Sans"/>
              </a:rPr>
              <a:t>necesita</a:t>
            </a:r>
            <a:r>
              <a:rPr lang="es-CO" sz="3200" dirty="0" smtClean="0">
                <a:solidFill>
                  <a:schemeClr val="tx2"/>
                </a:solidFill>
                <a:latin typeface="Google Sans"/>
              </a:rPr>
              <a:t> </a:t>
            </a:r>
            <a:r>
              <a:rPr lang="es-CO" sz="3200" b="1" dirty="0" smtClean="0">
                <a:solidFill>
                  <a:schemeClr val="tx2"/>
                </a:solidFill>
                <a:latin typeface="Google Sans"/>
              </a:rPr>
              <a:t>distritos </a:t>
            </a:r>
            <a:r>
              <a:rPr lang="es-CO" sz="3200" b="1" dirty="0">
                <a:solidFill>
                  <a:schemeClr val="tx2"/>
                </a:solidFill>
                <a:latin typeface="Google Sans"/>
              </a:rPr>
              <a:t>económicos productivos </a:t>
            </a:r>
            <a:r>
              <a:rPr lang="en-US" sz="3050" dirty="0" smtClean="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lang="en-US" sz="3050" dirty="0">
              <a:solidFill>
                <a:srgbClr val="1F497D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ts val="3660"/>
              </a:lnSpc>
              <a:spcBef>
                <a:spcPct val="0"/>
              </a:spcBef>
            </a:pPr>
            <a:endParaRPr lang="en-US" sz="3050" dirty="0">
              <a:solidFill>
                <a:srgbClr val="1F497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399" y="1738486"/>
            <a:ext cx="7763566" cy="6465071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12951972" y="5944351"/>
            <a:ext cx="44958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/>
              <a:t>Castelblanco Díaz, M. C. (2025, 6 de noviembre). </a:t>
            </a:r>
            <a:r>
              <a:rPr lang="es-ES" i="1" dirty="0"/>
              <a:t>En agosto de 2025, la producción y el empleo de la industria en Bogotá crecieron</a:t>
            </a:r>
            <a:r>
              <a:rPr lang="es-ES" dirty="0"/>
              <a:t>. Observatorio de Desarrollo Económico. </a:t>
            </a:r>
            <a:r>
              <a:rPr lang="es-ES" dirty="0">
                <a:hlinkClick r:id="rId6"/>
              </a:rPr>
              <a:t>https://observatorio.desarrolloeconomico.gov.co/publicaciones/boletines/en-agosto-de-2025-la-produccion-y-el-empleo-de-la-industria-en-bogota-crecieron/</a:t>
            </a:r>
            <a:endParaRPr lang="es-CO" dirty="0"/>
          </a:p>
        </p:txBody>
      </p:sp>
      <p:sp>
        <p:nvSpPr>
          <p:cNvPr id="17" name="Rectángulo 16"/>
          <p:cNvSpPr/>
          <p:nvPr/>
        </p:nvSpPr>
        <p:spPr>
          <a:xfrm>
            <a:off x="7932249" y="2463220"/>
            <a:ext cx="934517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tx2"/>
                </a:solidFill>
                <a:latin typeface="MuseoSansCyrl-500"/>
              </a:rPr>
              <a:t>Bogotá es el motor económico del país, ya que cuenta con una participación del 25% sobre el PIB nacional. De igual manera, en 2024 y el primer trimestre de 2025, la ciudad </a:t>
            </a:r>
            <a:r>
              <a:rPr lang="es-ES" sz="2400" dirty="0" smtClean="0">
                <a:solidFill>
                  <a:schemeClr val="tx2"/>
                </a:solidFill>
                <a:latin typeface="MuseoSansCyrl-500"/>
              </a:rPr>
              <a:t>creció más </a:t>
            </a:r>
            <a:r>
              <a:rPr lang="es-ES" sz="2400" dirty="0">
                <a:solidFill>
                  <a:schemeClr val="tx2"/>
                </a:solidFill>
                <a:latin typeface="MuseoSansCyrl-500"/>
              </a:rPr>
              <a:t>rápido que el país. Una señal de esto se da en materia de tejido empresarial, la ciudad registró </a:t>
            </a:r>
            <a:r>
              <a:rPr lang="es-ES" sz="2400" b="1" dirty="0">
                <a:solidFill>
                  <a:schemeClr val="tx2"/>
                </a:solidFill>
                <a:latin typeface="MuseoSansCyrl-500"/>
              </a:rPr>
              <a:t>426.881 empresas activas</a:t>
            </a:r>
            <a:r>
              <a:rPr lang="es-ES" sz="2400" dirty="0">
                <a:solidFill>
                  <a:schemeClr val="tx2"/>
                </a:solidFill>
                <a:latin typeface="MuseoSansCyrl-500"/>
              </a:rPr>
              <a:t>, </a:t>
            </a:r>
            <a:r>
              <a:rPr lang="es-ES" sz="2400" b="1" dirty="0">
                <a:solidFill>
                  <a:schemeClr val="tx2"/>
                </a:solidFill>
                <a:latin typeface="MuseoSansCyrl-500"/>
              </a:rPr>
              <a:t>el 99,3 % mipymes</a:t>
            </a:r>
            <a:r>
              <a:rPr lang="es-ES" sz="2400" dirty="0">
                <a:solidFill>
                  <a:schemeClr val="tx2"/>
                </a:solidFill>
                <a:latin typeface="MuseoSansCyrl-500"/>
              </a:rPr>
              <a:t>, y creó 66.961 nuevas empresas en 2024, de las cuales el 42,4% tienen representación legal femenina, consolidando el papel de las mujeres en la economía local.</a:t>
            </a:r>
            <a:endParaRPr lang="es-CO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" t="8682" r="-744" b="8217"/>
          <a:stretch/>
        </p:blipFill>
        <p:spPr>
          <a:xfrm>
            <a:off x="293399" y="1738486"/>
            <a:ext cx="10984201" cy="677186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21468" y="1844149"/>
            <a:ext cx="6600744" cy="812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3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7" t="8062" b="7907"/>
          <a:stretch/>
        </p:blipFill>
        <p:spPr>
          <a:xfrm>
            <a:off x="7826252" y="1866900"/>
            <a:ext cx="6645676" cy="5762848"/>
          </a:xfrm>
          <a:prstGeom prst="rect">
            <a:avLst/>
          </a:prstGeom>
        </p:spPr>
      </p:pic>
      <p:sp>
        <p:nvSpPr>
          <p:cNvPr id="14" name="Elipse 13"/>
          <p:cNvSpPr/>
          <p:nvPr/>
        </p:nvSpPr>
        <p:spPr>
          <a:xfrm>
            <a:off x="10265116" y="4505513"/>
            <a:ext cx="1786270" cy="1679944"/>
          </a:xfrm>
          <a:prstGeom prst="ellipse">
            <a:avLst/>
          </a:prstGeom>
          <a:noFill/>
          <a:ln w="57150">
            <a:solidFill>
              <a:srgbClr val="9966FF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CuadroTexto 14"/>
          <p:cNvSpPr txBox="1"/>
          <p:nvPr/>
        </p:nvSpPr>
        <p:spPr>
          <a:xfrm>
            <a:off x="12418045" y="4720305"/>
            <a:ext cx="2243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Bien de Interés Cultural N1 Distrital </a:t>
            </a:r>
          </a:p>
          <a:p>
            <a:pPr algn="ctr"/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Áreas de Desarrollo de entornos patrimoniales ADEP (AE ZIBO) 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026" y="7088447"/>
            <a:ext cx="2646493" cy="2782574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99" y="1892857"/>
            <a:ext cx="7166194" cy="5079228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709759" y="7940976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rgbClr val="C00000"/>
                </a:solidFill>
              </a:rPr>
              <a:t>ESTADO ACTUAL</a:t>
            </a:r>
            <a:endParaRPr lang="es-CO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44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/>
          <a:srcRect r="957" b="4210"/>
          <a:stretch/>
        </p:blipFill>
        <p:spPr>
          <a:xfrm>
            <a:off x="717454" y="2697985"/>
            <a:ext cx="15605673" cy="6070090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3886200" y="1683994"/>
            <a:ext cx="10097107" cy="8207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00"/>
              </a:lnSpc>
              <a:spcBef>
                <a:spcPct val="0"/>
              </a:spcBef>
            </a:pPr>
            <a:r>
              <a:rPr lang="en-US" sz="5334" dirty="0">
                <a:solidFill>
                  <a:srgbClr val="FF0000"/>
                </a:solidFill>
                <a:latin typeface="Nourd Heavy"/>
              </a:rPr>
              <a:t>AREA DE ACTIVIDAD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6400" y="8966790"/>
            <a:ext cx="4054675" cy="5366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461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sp>
        <p:nvSpPr>
          <p:cNvPr id="13" name="TextBox 7"/>
          <p:cNvSpPr txBox="1"/>
          <p:nvPr/>
        </p:nvSpPr>
        <p:spPr>
          <a:xfrm>
            <a:off x="2451217" y="1751210"/>
            <a:ext cx="6139810" cy="16414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00"/>
              </a:lnSpc>
              <a:spcBef>
                <a:spcPct val="0"/>
              </a:spcBef>
            </a:pPr>
            <a:r>
              <a:rPr lang="en-US" sz="5334" dirty="0">
                <a:solidFill>
                  <a:srgbClr val="FF0000"/>
                </a:solidFill>
                <a:latin typeface="Nourd Heavy"/>
              </a:rPr>
              <a:t>AREA DE ACTIVIDAD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5"/>
          <a:srcRect t="4733"/>
          <a:stretch/>
        </p:blipFill>
        <p:spPr>
          <a:xfrm>
            <a:off x="293400" y="3403572"/>
            <a:ext cx="11563490" cy="5854728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95112" y="4566980"/>
            <a:ext cx="4384629" cy="1092353"/>
          </a:xfrm>
          <a:prstGeom prst="rect">
            <a:avLst/>
          </a:prstGeom>
        </p:spPr>
      </p:pic>
      <p:sp>
        <p:nvSpPr>
          <p:cNvPr id="16" name="Flecha doblada hacia arriba 15"/>
          <p:cNvSpPr/>
          <p:nvPr/>
        </p:nvSpPr>
        <p:spPr>
          <a:xfrm>
            <a:off x="11868313" y="5923630"/>
            <a:ext cx="812800" cy="1193647"/>
          </a:xfrm>
          <a:prstGeom prst="bent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/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95852" y="1450569"/>
            <a:ext cx="5829748" cy="2549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954000" y="6330936"/>
            <a:ext cx="4417709" cy="2393964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405920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sp>
        <p:nvSpPr>
          <p:cNvPr id="13" name="Rectángulo 12"/>
          <p:cNvSpPr/>
          <p:nvPr/>
        </p:nvSpPr>
        <p:spPr>
          <a:xfrm>
            <a:off x="4651106" y="7879532"/>
            <a:ext cx="12546729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>
                <a:solidFill>
                  <a:srgbClr val="000000"/>
                </a:solidFill>
                <a:latin typeface="Arial" panose="020B0604020202020204" pitchFamily="34" charset="0"/>
              </a:rPr>
              <a:t>Artículo</a:t>
            </a:r>
            <a:r>
              <a:rPr lang="es-ES" sz="1600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es-ES" sz="1600" b="1" dirty="0">
                <a:solidFill>
                  <a:srgbClr val="000000"/>
                </a:solidFill>
                <a:latin typeface="Arial" panose="020B0604020202020204" pitchFamily="34" charset="0"/>
              </a:rPr>
              <a:t>327.</a:t>
            </a:r>
            <a:r>
              <a:rPr lang="es-ES" sz="1600" b="1" dirty="0">
                <a:solidFill>
                  <a:srgbClr val="333333"/>
                </a:solidFill>
                <a:latin typeface="Arial" panose="020B0604020202020204" pitchFamily="34" charset="0"/>
              </a:rPr>
              <a:t>Condiciones para el desarrollo de proyectos en áreas de actividad en grandes servicios metropolitanos. </a:t>
            </a:r>
            <a:endParaRPr lang="es-ES" sz="1600" b="1" dirty="0" smtClean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es-ES" sz="1600" b="1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es-ES" sz="1600" b="1" dirty="0" smtClean="0">
                <a:solidFill>
                  <a:srgbClr val="333333"/>
                </a:solidFill>
                <a:latin typeface="Arial" panose="020B0604020202020204" pitchFamily="34" charset="0"/>
              </a:rPr>
              <a:t>(…)</a:t>
            </a:r>
          </a:p>
          <a:p>
            <a:r>
              <a:rPr lang="es-ES" sz="1600" dirty="0"/>
              <a:t>2. </a:t>
            </a:r>
            <a:r>
              <a:rPr lang="es-ES" sz="1600" b="1" dirty="0"/>
              <a:t>Compra de Derechos de Construcción</a:t>
            </a:r>
            <a:r>
              <a:rPr lang="es-ES" sz="1600" dirty="0"/>
              <a:t>. Por cada m2 de construcción requerido para uso residencial se deberá adquirir un (1) metro cuadrado de construcción en zonas generadoras de derechos de construcción ubicadas en los terrenos a las que se refiere el artículo </a:t>
            </a:r>
            <a:r>
              <a:rPr lang="es-ES" sz="1600" i="1" dirty="0"/>
              <a:t>“Zonas generadoras y receptoras de derechos de construcción de suelo de protección”</a:t>
            </a:r>
            <a:r>
              <a:rPr lang="es-ES" sz="1600" dirty="0"/>
              <a:t>.</a:t>
            </a:r>
          </a:p>
          <a:p>
            <a:r>
              <a:rPr lang="es-ES" sz="1600" dirty="0"/>
              <a:t> </a:t>
            </a:r>
          </a:p>
          <a:p>
            <a:r>
              <a:rPr lang="es-ES" sz="1600" dirty="0"/>
              <a:t> </a:t>
            </a:r>
            <a:r>
              <a:rPr lang="es-ES" sz="1600" dirty="0" smtClean="0"/>
              <a:t>4.No </a:t>
            </a:r>
            <a:r>
              <a:rPr lang="es-ES" sz="1600" dirty="0"/>
              <a:t>deberá cumplir con la obligación urbanística para VIS y VIP definida en el artículo </a:t>
            </a:r>
            <a:r>
              <a:rPr lang="es-ES" sz="1600" i="1" dirty="0"/>
              <a:t>“Obligación de destinar porciones de suelo a la construcción de vivienda de interés social o prioritario o su equivalente en metros cuadrados de construcción”</a:t>
            </a:r>
            <a:endParaRPr lang="es-ES" sz="1600" dirty="0"/>
          </a:p>
          <a:p>
            <a:r>
              <a:rPr lang="es-ES" sz="1600" dirty="0"/>
              <a:t> </a:t>
            </a:r>
          </a:p>
          <a:p>
            <a:endParaRPr lang="es-ES" sz="900" b="1" dirty="0" smtClean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es-CO" sz="900" dirty="0"/>
          </a:p>
        </p:txBody>
      </p:sp>
      <p:sp>
        <p:nvSpPr>
          <p:cNvPr id="14" name="Rectángulo 13"/>
          <p:cNvSpPr/>
          <p:nvPr/>
        </p:nvSpPr>
        <p:spPr>
          <a:xfrm>
            <a:off x="863921" y="5315850"/>
            <a:ext cx="414779" cy="320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CuadroTexto 14"/>
          <p:cNvSpPr txBox="1"/>
          <p:nvPr/>
        </p:nvSpPr>
        <p:spPr>
          <a:xfrm>
            <a:off x="1363541" y="5284476"/>
            <a:ext cx="2469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Vivienda estrato 3</a:t>
            </a:r>
            <a:endParaRPr lang="es-CO" dirty="0"/>
          </a:p>
        </p:txBody>
      </p:sp>
      <p:sp>
        <p:nvSpPr>
          <p:cNvPr id="16" name="Rectángulo 15"/>
          <p:cNvSpPr/>
          <p:nvPr/>
        </p:nvSpPr>
        <p:spPr>
          <a:xfrm>
            <a:off x="863921" y="6111804"/>
            <a:ext cx="414779" cy="29713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CuadroTexto 16"/>
          <p:cNvSpPr txBox="1"/>
          <p:nvPr/>
        </p:nvSpPr>
        <p:spPr>
          <a:xfrm>
            <a:off x="1278700" y="6054401"/>
            <a:ext cx="2469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Industria Mediana  </a:t>
            </a:r>
            <a:endParaRPr lang="es-CO" dirty="0"/>
          </a:p>
        </p:txBody>
      </p:sp>
      <p:sp>
        <p:nvSpPr>
          <p:cNvPr id="18" name="Rectángulo 17"/>
          <p:cNvSpPr/>
          <p:nvPr/>
        </p:nvSpPr>
        <p:spPr>
          <a:xfrm>
            <a:off x="863923" y="6570200"/>
            <a:ext cx="414779" cy="29713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CuadroTexto 18"/>
          <p:cNvSpPr txBox="1"/>
          <p:nvPr/>
        </p:nvSpPr>
        <p:spPr>
          <a:xfrm>
            <a:off x="1278701" y="6512797"/>
            <a:ext cx="3509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Comercio 1 y 2 y Servicios Básicos </a:t>
            </a:r>
            <a:endParaRPr lang="es-CO" dirty="0"/>
          </a:p>
        </p:txBody>
      </p:sp>
      <p:sp>
        <p:nvSpPr>
          <p:cNvPr id="21" name="Rectángulo 20"/>
          <p:cNvSpPr/>
          <p:nvPr/>
        </p:nvSpPr>
        <p:spPr>
          <a:xfrm>
            <a:off x="863923" y="6996936"/>
            <a:ext cx="414779" cy="297135"/>
          </a:xfrm>
          <a:prstGeom prst="rect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CuadroTexto 21"/>
          <p:cNvSpPr txBox="1"/>
          <p:nvPr/>
        </p:nvSpPr>
        <p:spPr>
          <a:xfrm>
            <a:off x="1278702" y="6939533"/>
            <a:ext cx="2469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Equipamiento Publico</a:t>
            </a:r>
            <a:endParaRPr lang="es-CO" dirty="0"/>
          </a:p>
        </p:txBody>
      </p:sp>
      <p:sp>
        <p:nvSpPr>
          <p:cNvPr id="31" name="Rectángulo 30"/>
          <p:cNvSpPr/>
          <p:nvPr/>
        </p:nvSpPr>
        <p:spPr>
          <a:xfrm>
            <a:off x="863923" y="7484247"/>
            <a:ext cx="414779" cy="297135"/>
          </a:xfrm>
          <a:prstGeom prst="rect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CuadroTexto 31"/>
          <p:cNvSpPr txBox="1"/>
          <p:nvPr/>
        </p:nvSpPr>
        <p:spPr>
          <a:xfrm>
            <a:off x="1278702" y="7426844"/>
            <a:ext cx="2469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Servicio </a:t>
            </a:r>
            <a:r>
              <a:rPr lang="es-CO" dirty="0"/>
              <a:t>de hospedaje</a:t>
            </a:r>
          </a:p>
        </p:txBody>
      </p:sp>
      <p:sp>
        <p:nvSpPr>
          <p:cNvPr id="35" name="Rectángulo 34"/>
          <p:cNvSpPr/>
          <p:nvPr/>
        </p:nvSpPr>
        <p:spPr>
          <a:xfrm>
            <a:off x="863923" y="7936935"/>
            <a:ext cx="414779" cy="29713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CuadroTexto 35"/>
          <p:cNvSpPr txBox="1"/>
          <p:nvPr/>
        </p:nvSpPr>
        <p:spPr>
          <a:xfrm>
            <a:off x="1278701" y="7879532"/>
            <a:ext cx="3940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Servicio de oficinas </a:t>
            </a:r>
            <a:endParaRPr lang="es-CO" dirty="0"/>
          </a:p>
        </p:txBody>
      </p:sp>
      <p:sp>
        <p:nvSpPr>
          <p:cNvPr id="37" name="Rectángulo 36"/>
          <p:cNvSpPr/>
          <p:nvPr/>
        </p:nvSpPr>
        <p:spPr>
          <a:xfrm>
            <a:off x="863921" y="8477503"/>
            <a:ext cx="414779" cy="297135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CuadroTexto 37"/>
          <p:cNvSpPr txBox="1"/>
          <p:nvPr/>
        </p:nvSpPr>
        <p:spPr>
          <a:xfrm>
            <a:off x="1278700" y="8420100"/>
            <a:ext cx="2469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 </a:t>
            </a:r>
            <a:r>
              <a:rPr lang="es-CO" dirty="0" smtClean="0"/>
              <a:t>Servicios Logísticos </a:t>
            </a:r>
            <a:endParaRPr lang="es-CO" dirty="0"/>
          </a:p>
        </p:txBody>
      </p:sp>
      <p:sp>
        <p:nvSpPr>
          <p:cNvPr id="39" name="Rectángulo 38"/>
          <p:cNvSpPr/>
          <p:nvPr/>
        </p:nvSpPr>
        <p:spPr>
          <a:xfrm>
            <a:off x="863921" y="5737163"/>
            <a:ext cx="414779" cy="2971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CuadroTexto 39"/>
          <p:cNvSpPr txBox="1"/>
          <p:nvPr/>
        </p:nvSpPr>
        <p:spPr>
          <a:xfrm>
            <a:off x="1278700" y="5679760"/>
            <a:ext cx="2469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Industria Liviana </a:t>
            </a:r>
            <a:endParaRPr lang="es-CO" dirty="0"/>
          </a:p>
        </p:txBody>
      </p:sp>
      <p:sp>
        <p:nvSpPr>
          <p:cNvPr id="41" name="Rectángulo 40"/>
          <p:cNvSpPr/>
          <p:nvPr/>
        </p:nvSpPr>
        <p:spPr>
          <a:xfrm>
            <a:off x="863921" y="8891369"/>
            <a:ext cx="414779" cy="297135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2" name="CuadroTexto 41"/>
          <p:cNvSpPr txBox="1"/>
          <p:nvPr/>
        </p:nvSpPr>
        <p:spPr>
          <a:xfrm>
            <a:off x="1278700" y="8833966"/>
            <a:ext cx="2469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Producción Artesanal</a:t>
            </a:r>
            <a:endParaRPr lang="es-CO" dirty="0"/>
          </a:p>
        </p:txBody>
      </p:sp>
      <p:pic>
        <p:nvPicPr>
          <p:cNvPr id="43" name="Imagen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600" y="1057076"/>
            <a:ext cx="7559794" cy="3967027"/>
          </a:xfrm>
          <a:prstGeom prst="rect">
            <a:avLst/>
          </a:prstGeom>
        </p:spPr>
      </p:pic>
      <p:pic>
        <p:nvPicPr>
          <p:cNvPr id="44" name="Imagen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620" y="5219317"/>
            <a:ext cx="4198976" cy="226493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34919" y="1089469"/>
            <a:ext cx="5601566" cy="6492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736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sp>
        <p:nvSpPr>
          <p:cNvPr id="17" name="CuadroTexto 16"/>
          <p:cNvSpPr txBox="1"/>
          <p:nvPr/>
        </p:nvSpPr>
        <p:spPr>
          <a:xfrm>
            <a:off x="1895592" y="1271169"/>
            <a:ext cx="4920792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chemeClr val="bg1"/>
                </a:solidFill>
              </a:rPr>
              <a:t>1. AREA DE MANEJO DIFERENCIADO “CONJUNTO MIXTO PLAZA DE LA HOJA” </a:t>
            </a:r>
            <a:endParaRPr lang="es-CO" b="1" dirty="0">
              <a:solidFill>
                <a:schemeClr val="bg1"/>
              </a:solidFill>
            </a:endParaRP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198" y="1917500"/>
            <a:ext cx="7263602" cy="4224791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198" y="6362699"/>
            <a:ext cx="7492201" cy="3899511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" y="6469752"/>
            <a:ext cx="8005052" cy="3817248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354081"/>
            <a:ext cx="7852651" cy="396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06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700" y="1638300"/>
            <a:ext cx="14342300" cy="784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19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sp>
        <p:nvSpPr>
          <p:cNvPr id="12" name="TextBox 7"/>
          <p:cNvSpPr txBox="1"/>
          <p:nvPr/>
        </p:nvSpPr>
        <p:spPr>
          <a:xfrm>
            <a:off x="3996668" y="1970269"/>
            <a:ext cx="9385044" cy="693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00"/>
              </a:lnSpc>
              <a:spcBef>
                <a:spcPct val="0"/>
              </a:spcBef>
            </a:pPr>
            <a:r>
              <a:rPr lang="en-US" sz="2667" b="1" dirty="0">
                <a:solidFill>
                  <a:srgbClr val="C00000"/>
                </a:solidFill>
                <a:latin typeface="Nourd Heavy"/>
              </a:rPr>
              <a:t>IDENTIFICACIÓN DE LOS PREDIOS ACTUALES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3565992"/>
            <a:ext cx="2971800" cy="29718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3771900"/>
            <a:ext cx="7172598" cy="500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1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800" y="2358837"/>
            <a:ext cx="14633987" cy="6838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CuadroTexto 1"/>
          <p:cNvSpPr txBox="1"/>
          <p:nvPr/>
        </p:nvSpPr>
        <p:spPr>
          <a:xfrm>
            <a:off x="1828800" y="1544947"/>
            <a:ext cx="3886200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s-CO" dirty="0" smtClean="0">
                <a:solidFill>
                  <a:schemeClr val="bg1"/>
                </a:solidFill>
              </a:rPr>
              <a:t>470 MORADORES – 457 RESIDENCIAL Y 13 LOCALES COMERCIALES 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87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399" y="1425658"/>
            <a:ext cx="15175106" cy="8442242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5316200" y="6515100"/>
            <a:ext cx="2667000" cy="9233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chemeClr val="bg1"/>
                </a:solidFill>
              </a:rPr>
              <a:t>MORADORES:  31 MORADORES </a:t>
            </a:r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88444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413" y="1880015"/>
            <a:ext cx="7168775" cy="40324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2" name="Rectángulo 31"/>
          <p:cNvSpPr/>
          <p:nvPr/>
        </p:nvSpPr>
        <p:spPr>
          <a:xfrm>
            <a:off x="1603188" y="8002399"/>
            <a:ext cx="7086000" cy="1569660"/>
          </a:xfrm>
          <a:prstGeom prst="rect">
            <a:avLst/>
          </a:prstGeom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CO" sz="2400" dirty="0" smtClean="0">
                <a:solidFill>
                  <a:srgbClr val="0A0A0A"/>
                </a:solidFill>
                <a:latin typeface="Google Sans"/>
              </a:rPr>
              <a:t>La ciudad de Bogotá </a:t>
            </a:r>
            <a:r>
              <a:rPr lang="es-CO" sz="2400" dirty="0">
                <a:solidFill>
                  <a:srgbClr val="0A0A0A"/>
                </a:solidFill>
                <a:latin typeface="Google Sans"/>
              </a:rPr>
              <a:t>necesita y está desarrollando activamente </a:t>
            </a:r>
            <a:r>
              <a:rPr lang="es-CO" sz="2400" b="1" u="sng" dirty="0">
                <a:solidFill>
                  <a:srgbClr val="0A0A0A"/>
                </a:solidFill>
                <a:latin typeface="Google Sans"/>
              </a:rPr>
              <a:t>distritos económicos </a:t>
            </a:r>
            <a:r>
              <a:rPr lang="es-CO" sz="2400" b="1" u="sng" dirty="0" smtClean="0">
                <a:solidFill>
                  <a:srgbClr val="0A0A0A"/>
                </a:solidFill>
                <a:latin typeface="Google Sans"/>
              </a:rPr>
              <a:t>productivos </a:t>
            </a:r>
            <a:r>
              <a:rPr lang="es-CO" sz="2400" dirty="0" smtClean="0">
                <a:solidFill>
                  <a:srgbClr val="0A0A0A"/>
                </a:solidFill>
                <a:latin typeface="Google Sans"/>
              </a:rPr>
              <a:t>a traves de iniciativas </a:t>
            </a:r>
            <a:r>
              <a:rPr lang="es-ES" sz="2400" dirty="0" smtClean="0"/>
              <a:t>"</a:t>
            </a:r>
            <a:r>
              <a:rPr lang="es-ES" sz="2400" dirty="0" smtClean="0">
                <a:hlinkClick r:id="rId6"/>
              </a:rPr>
              <a:t>Bogotá </a:t>
            </a:r>
            <a:r>
              <a:rPr lang="es-ES" sz="2400" dirty="0">
                <a:hlinkClick r:id="rId6"/>
              </a:rPr>
              <a:t>Corazón Productivo</a:t>
            </a:r>
            <a:r>
              <a:rPr lang="es-ES" sz="2400" dirty="0"/>
              <a:t>" y el "</a:t>
            </a:r>
            <a:r>
              <a:rPr lang="es-ES" sz="2400" dirty="0">
                <a:hlinkClick r:id="rId7"/>
              </a:rPr>
              <a:t>POT Bogotá Reverdece</a:t>
            </a:r>
            <a:r>
              <a:rPr lang="es-ES" sz="2400" dirty="0"/>
              <a:t>"</a:t>
            </a:r>
            <a:endParaRPr lang="es-CO" sz="2400" dirty="0"/>
          </a:p>
        </p:txBody>
      </p:sp>
      <p:sp>
        <p:nvSpPr>
          <p:cNvPr id="35" name="Rectángulo 34"/>
          <p:cNvSpPr/>
          <p:nvPr/>
        </p:nvSpPr>
        <p:spPr>
          <a:xfrm>
            <a:off x="10287000" y="1983918"/>
            <a:ext cx="5791200" cy="3416320"/>
          </a:xfrm>
          <a:prstGeom prst="rect">
            <a:avLst/>
          </a:prstGeom>
          <a:ln w="38100">
            <a:solidFill>
              <a:srgbClr val="DC5E54"/>
            </a:solidFill>
          </a:ln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2400" b="1" dirty="0">
                <a:solidFill>
                  <a:srgbClr val="0A0A0A"/>
                </a:solidFill>
                <a:latin typeface="Google Sans"/>
              </a:rPr>
              <a:t>Bogotá Corazón Productivo:</a:t>
            </a:r>
            <a:r>
              <a:rPr lang="es-ES" sz="2400" dirty="0">
                <a:solidFill>
                  <a:srgbClr val="0A0A0A"/>
                </a:solidFill>
                <a:latin typeface="Google Sans"/>
              </a:rPr>
              <a:t> Esta iniciativa de la Secretaría Distrital de Desarrollo Económico fortalece sectores específicos (ciclismo, muebles, cuero, textil, industrias creativas, gráfico/empaques, software) mediante formación, apoyo comercial y acceso a mercados para mejorar la competitividad local.</a:t>
            </a:r>
            <a:endParaRPr lang="es-ES" sz="2400" b="0" i="0" dirty="0">
              <a:solidFill>
                <a:srgbClr val="0A0A0A"/>
              </a:solidFill>
              <a:effectLst/>
              <a:latin typeface="Google Sans"/>
            </a:endParaRPr>
          </a:p>
        </p:txBody>
      </p:sp>
      <p:sp>
        <p:nvSpPr>
          <p:cNvPr id="36" name="Rectángulo 35"/>
          <p:cNvSpPr/>
          <p:nvPr/>
        </p:nvSpPr>
        <p:spPr>
          <a:xfrm>
            <a:off x="10388997" y="5874351"/>
            <a:ext cx="5689203" cy="3416320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2400" b="1" dirty="0">
                <a:solidFill>
                  <a:srgbClr val="0A0A0A"/>
                </a:solidFill>
                <a:latin typeface="Google Sans"/>
              </a:rPr>
              <a:t>POT Bogotá Reverdece (2022-2035):</a:t>
            </a:r>
            <a:r>
              <a:rPr lang="es-ES" sz="2400" dirty="0">
                <a:solidFill>
                  <a:srgbClr val="0A0A0A"/>
                </a:solidFill>
                <a:latin typeface="Google Sans"/>
              </a:rPr>
              <a:t> Busca generar empleo, desarrollar nuevas zonas productivas, consolidar territorios innovadores, proteger industrias tradicionales y aumentar la participación laboral, especialmente de mujeres, diversificando la economía y reduciendo la desigualdad.</a:t>
            </a:r>
            <a:endParaRPr lang="es-ES" sz="2400" b="0" i="0" dirty="0">
              <a:solidFill>
                <a:srgbClr val="0A0A0A"/>
              </a:solidFill>
              <a:effectLst/>
              <a:latin typeface="Google Sans"/>
            </a:endParaRPr>
          </a:p>
        </p:txBody>
      </p:sp>
      <p:sp>
        <p:nvSpPr>
          <p:cNvPr id="37" name="TextBox 21"/>
          <p:cNvSpPr txBox="1"/>
          <p:nvPr/>
        </p:nvSpPr>
        <p:spPr>
          <a:xfrm>
            <a:off x="1572075" y="6112720"/>
            <a:ext cx="7082544" cy="1423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60"/>
              </a:lnSpc>
              <a:spcBef>
                <a:spcPct val="0"/>
              </a:spcBef>
            </a:pPr>
            <a:r>
              <a:rPr lang="en-US" sz="3050" dirty="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3050" b="1" dirty="0">
                <a:solidFill>
                  <a:srgbClr val="1F497D"/>
                </a:solidFill>
                <a:latin typeface="Arial Bold"/>
                <a:ea typeface="Arial Bold"/>
                <a:cs typeface="Arial Bold"/>
                <a:sym typeface="Arial Bold"/>
              </a:rPr>
              <a:t>Bogotá</a:t>
            </a:r>
            <a:r>
              <a:rPr lang="en-US" sz="3050" dirty="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CO" sz="3200" b="1" dirty="0" smtClean="0">
                <a:solidFill>
                  <a:schemeClr val="tx2"/>
                </a:solidFill>
                <a:latin typeface="Google Sans"/>
              </a:rPr>
              <a:t>necesita</a:t>
            </a:r>
            <a:r>
              <a:rPr lang="es-CO" sz="3200" dirty="0" smtClean="0">
                <a:solidFill>
                  <a:schemeClr val="tx2"/>
                </a:solidFill>
                <a:latin typeface="Google Sans"/>
              </a:rPr>
              <a:t> </a:t>
            </a:r>
            <a:r>
              <a:rPr lang="es-CO" sz="3200" b="1" dirty="0" smtClean="0">
                <a:solidFill>
                  <a:schemeClr val="tx2"/>
                </a:solidFill>
                <a:latin typeface="Google Sans"/>
              </a:rPr>
              <a:t>distritos </a:t>
            </a:r>
            <a:r>
              <a:rPr lang="es-CO" sz="3200" b="1" dirty="0">
                <a:solidFill>
                  <a:schemeClr val="tx2"/>
                </a:solidFill>
                <a:latin typeface="Google Sans"/>
              </a:rPr>
              <a:t>económicos productivos </a:t>
            </a:r>
            <a:r>
              <a:rPr lang="en-US" sz="3050" dirty="0" smtClean="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lang="en-US" sz="3050" dirty="0">
              <a:solidFill>
                <a:srgbClr val="1F497D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ts val="3660"/>
              </a:lnSpc>
              <a:spcBef>
                <a:spcPct val="0"/>
              </a:spcBef>
            </a:pPr>
            <a:endParaRPr lang="en-US" sz="3050" dirty="0">
              <a:solidFill>
                <a:srgbClr val="1F497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845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159" y="1553767"/>
            <a:ext cx="14276041" cy="8115909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4953422" y="6515100"/>
            <a:ext cx="2746258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s-CO" sz="2400" b="1" dirty="0" smtClean="0">
                <a:solidFill>
                  <a:schemeClr val="bg1"/>
                </a:solidFill>
              </a:rPr>
              <a:t>MORADORES: 363</a:t>
            </a:r>
            <a:endParaRPr lang="es-CO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92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/>
          <a:srcRect t="7971" r="36079" b="6828"/>
          <a:stretch/>
        </p:blipFill>
        <p:spPr>
          <a:xfrm>
            <a:off x="533400" y="3238500"/>
            <a:ext cx="5482561" cy="419254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3" t="8482" r="2052" b="7428"/>
          <a:stretch/>
        </p:blipFill>
        <p:spPr>
          <a:xfrm>
            <a:off x="6934200" y="2996762"/>
            <a:ext cx="9296400" cy="563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11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sp>
        <p:nvSpPr>
          <p:cNvPr id="14" name="CuadroTexto 13"/>
          <p:cNvSpPr txBox="1"/>
          <p:nvPr/>
        </p:nvSpPr>
        <p:spPr>
          <a:xfrm>
            <a:off x="293399" y="1590790"/>
            <a:ext cx="4930218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chemeClr val="bg1"/>
                </a:solidFill>
              </a:rPr>
              <a:t>ESQUEMA FIDUCIARIO</a:t>
            </a:r>
            <a:endParaRPr lang="es-CO" b="1" dirty="0">
              <a:solidFill>
                <a:schemeClr val="bg1"/>
              </a:solidFill>
            </a:endParaRP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39" y="2112042"/>
            <a:ext cx="13026361" cy="7984458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11277600" y="924191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1200" b="1" dirty="0" smtClean="0"/>
              <a:t>.</a:t>
            </a:r>
            <a:r>
              <a:rPr lang="es-ES" sz="1200" dirty="0" smtClean="0"/>
              <a:t> </a:t>
            </a:r>
            <a:r>
              <a:rPr lang="es-ES" sz="1200" dirty="0"/>
              <a:t>(s. f.). </a:t>
            </a:r>
            <a:r>
              <a:rPr lang="es-ES" sz="1200" i="1" dirty="0"/>
              <a:t>Esquema fiduciario del Proyecto Zona Industrial Calle 19 – Distrito Económico Productivo</a:t>
            </a:r>
            <a:r>
              <a:rPr lang="es-ES" sz="1200" dirty="0"/>
              <a:t> [Infografía]. Bogotá, Colombia.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150918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970269"/>
            <a:ext cx="12192000" cy="692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2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200" y="2384246"/>
            <a:ext cx="13053320" cy="6199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7234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277" y="2000641"/>
            <a:ext cx="16924668" cy="7181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583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2088009"/>
            <a:ext cx="15988220" cy="7703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037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399" y="3162300"/>
            <a:ext cx="17432546" cy="449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197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600" y="2109518"/>
            <a:ext cx="15510733" cy="6302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564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4906" y="1093372"/>
            <a:ext cx="2974474" cy="2363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185" y="3591422"/>
            <a:ext cx="17526000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727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17" y="2213287"/>
            <a:ext cx="9067799" cy="5745452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786037" y="8191500"/>
            <a:ext cx="47620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b="1" dirty="0"/>
              <a:t>Figura 1</a:t>
            </a:r>
            <a:r>
              <a:rPr lang="es-ES" sz="1200" b="1" dirty="0" smtClean="0"/>
              <a:t>.</a:t>
            </a:r>
            <a:r>
              <a:rPr lang="es-ES" sz="1200" dirty="0" smtClean="0"/>
              <a:t> </a:t>
            </a:r>
            <a:r>
              <a:rPr lang="es-ES" sz="1200" dirty="0"/>
              <a:t>Propuesta de </a:t>
            </a:r>
            <a:r>
              <a:rPr lang="es-ES" sz="1200" dirty="0" smtClean="0"/>
              <a:t>edificaciones </a:t>
            </a:r>
            <a:r>
              <a:rPr lang="es-ES" sz="1200" dirty="0"/>
              <a:t>mixtas en esquema de urbanismo sostenible. Elaboración propia mediante inteligencia artificial (2026).</a:t>
            </a:r>
            <a:endParaRPr lang="es-CO" sz="1200" dirty="0"/>
          </a:p>
        </p:txBody>
      </p:sp>
      <p:sp>
        <p:nvSpPr>
          <p:cNvPr id="2" name="CuadroTexto 1"/>
          <p:cNvSpPr txBox="1"/>
          <p:nvPr/>
        </p:nvSpPr>
        <p:spPr>
          <a:xfrm>
            <a:off x="10287000" y="4305300"/>
            <a:ext cx="6858000" cy="267765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CO" sz="2400" dirty="0" smtClean="0">
                <a:solidFill>
                  <a:schemeClr val="bg1"/>
                </a:solidFill>
              </a:rPr>
              <a:t>VAMOS A DESARROLLAR UNA NUEVA INICIA DE  DISTRITO ECONOMICO PRODUCTIVO  EN LA ZONA INDUSTRIAL ANTIGUA MAS EXACTAMENTE EN LA CALLE 19 ENTRE CARRERA 30 Y CARRERA 36 DE LA CIUDAD DE BOGOTA EN EL TRATAMIENTO URBANISTICO DE RENOVACION URBANA BAJO EL DECRETO 555 DE 2021 POT.</a:t>
            </a:r>
            <a:endParaRPr lang="es-CO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13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369" y="1404149"/>
            <a:ext cx="1760114" cy="2085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3468" y="1404149"/>
            <a:ext cx="2442356" cy="2017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3399" y="4025989"/>
            <a:ext cx="17432546" cy="4241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638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2555" y="1026486"/>
            <a:ext cx="3352800" cy="2374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99" y="3814283"/>
            <a:ext cx="17116345" cy="45296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8265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1962649"/>
            <a:ext cx="16964102" cy="7524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477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2781300"/>
            <a:ext cx="17099437" cy="5769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194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/>
          <p:nvPr/>
        </p:nvSpPr>
        <p:spPr>
          <a:xfrm>
            <a:off x="381000" y="135104"/>
            <a:ext cx="4816857" cy="53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14"/>
              </a:lnSpc>
              <a:spcBef>
                <a:spcPct val="0"/>
              </a:spcBef>
            </a:pPr>
            <a:r>
              <a:rPr lang="en-US" sz="3428" b="1" spc="74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CONCLUSIONES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14032019" y="5475348"/>
            <a:ext cx="3372333" cy="795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93"/>
              </a:lnSpc>
              <a:spcBef>
                <a:spcPct val="0"/>
              </a:spcBef>
            </a:pPr>
            <a:r>
              <a:rPr lang="en-US" sz="5494" spc="119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Gracias!</a:t>
            </a:r>
          </a:p>
        </p:txBody>
      </p:sp>
      <p:grpSp>
        <p:nvGrpSpPr>
          <p:cNvPr id="15" name="Group 2"/>
          <p:cNvGrpSpPr/>
          <p:nvPr/>
        </p:nvGrpSpPr>
        <p:grpSpPr>
          <a:xfrm>
            <a:off x="-285482" y="-54428"/>
            <a:ext cx="13319916" cy="10371616"/>
            <a:chOff x="0" y="0"/>
            <a:chExt cx="3741426" cy="2927170"/>
          </a:xfrm>
        </p:grpSpPr>
        <p:sp>
          <p:nvSpPr>
            <p:cNvPr id="16" name="Freeform 3"/>
            <p:cNvSpPr/>
            <p:nvPr/>
          </p:nvSpPr>
          <p:spPr>
            <a:xfrm>
              <a:off x="0" y="0"/>
              <a:ext cx="3741374" cy="2926598"/>
            </a:xfrm>
            <a:custGeom>
              <a:avLst/>
              <a:gdLst/>
              <a:ahLst/>
              <a:cxnLst/>
              <a:rect l="l" t="t" r="r" b="b"/>
              <a:pathLst>
                <a:path w="3741374" h="2926598">
                  <a:moveTo>
                    <a:pt x="0" y="0"/>
                  </a:moveTo>
                  <a:lnTo>
                    <a:pt x="3741374" y="0"/>
                  </a:lnTo>
                  <a:lnTo>
                    <a:pt x="3741374" y="2926598"/>
                  </a:lnTo>
                  <a:lnTo>
                    <a:pt x="0" y="29265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sp>
        <p:nvSpPr>
          <p:cNvPr id="18" name="TextBox 8">
            <a:extLst>
              <a:ext uri="{FF2B5EF4-FFF2-40B4-BE49-F238E27FC236}">
                <a16:creationId xmlns:a16="http://schemas.microsoft.com/office/drawing/2014/main" id="{2288A005-11B9-254B-98CB-B13C970EE42F}"/>
              </a:ext>
            </a:extLst>
          </p:cNvPr>
          <p:cNvSpPr txBox="1"/>
          <p:nvPr/>
        </p:nvSpPr>
        <p:spPr>
          <a:xfrm>
            <a:off x="221864" y="850817"/>
            <a:ext cx="993872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114"/>
              </a:lnSpc>
              <a:spcBef>
                <a:spcPct val="0"/>
              </a:spcBef>
            </a:pPr>
            <a:r>
              <a:rPr lang="en-US" sz="4400" b="1" spc="74" dirty="0">
                <a:solidFill>
                  <a:schemeClr val="tx2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  <a:sym typeface="Arial Bold"/>
              </a:rPr>
              <a:t>1</a:t>
            </a:r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id="{8F8E7647-DD7B-BE1B-110F-6452E3BBEF47}"/>
              </a:ext>
            </a:extLst>
          </p:cNvPr>
          <p:cNvSpPr txBox="1"/>
          <p:nvPr/>
        </p:nvSpPr>
        <p:spPr>
          <a:xfrm>
            <a:off x="221864" y="1748888"/>
            <a:ext cx="993872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114"/>
              </a:lnSpc>
              <a:spcBef>
                <a:spcPct val="0"/>
              </a:spcBef>
            </a:pPr>
            <a:r>
              <a:rPr lang="en-US" sz="4400" b="1" spc="74" dirty="0">
                <a:solidFill>
                  <a:schemeClr val="tx2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  <a:sym typeface="Arial Bold"/>
              </a:rPr>
              <a:t>2</a:t>
            </a: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718772F0-1DD2-5839-96B0-2D50F5F4D442}"/>
              </a:ext>
            </a:extLst>
          </p:cNvPr>
          <p:cNvSpPr txBox="1"/>
          <p:nvPr/>
        </p:nvSpPr>
        <p:spPr>
          <a:xfrm>
            <a:off x="235245" y="2826574"/>
            <a:ext cx="993872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114"/>
              </a:lnSpc>
              <a:spcBef>
                <a:spcPct val="0"/>
              </a:spcBef>
            </a:pPr>
            <a:r>
              <a:rPr lang="en-US" sz="4400" b="1" spc="74" dirty="0">
                <a:solidFill>
                  <a:schemeClr val="tx2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  <a:sym typeface="Arial Bold"/>
              </a:rPr>
              <a:t>3</a:t>
            </a:r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id="{2093F6F0-161A-448D-F39D-C7ED899E2456}"/>
              </a:ext>
            </a:extLst>
          </p:cNvPr>
          <p:cNvSpPr txBox="1"/>
          <p:nvPr/>
        </p:nvSpPr>
        <p:spPr>
          <a:xfrm>
            <a:off x="235245" y="4557403"/>
            <a:ext cx="993872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114"/>
              </a:lnSpc>
              <a:spcBef>
                <a:spcPct val="0"/>
              </a:spcBef>
            </a:pPr>
            <a:r>
              <a:rPr lang="en-US" sz="4400" b="1" spc="74" dirty="0">
                <a:solidFill>
                  <a:schemeClr val="tx2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  <a:sym typeface="Arial Bold"/>
              </a:rPr>
              <a:t>4</a:t>
            </a:r>
          </a:p>
        </p:txBody>
      </p:sp>
      <p:sp>
        <p:nvSpPr>
          <p:cNvPr id="22" name="TextBox 8">
            <a:extLst>
              <a:ext uri="{FF2B5EF4-FFF2-40B4-BE49-F238E27FC236}">
                <a16:creationId xmlns:a16="http://schemas.microsoft.com/office/drawing/2014/main" id="{69C3F0E6-8586-1DE9-2505-7BEBC74F3BD7}"/>
              </a:ext>
            </a:extLst>
          </p:cNvPr>
          <p:cNvSpPr txBox="1"/>
          <p:nvPr/>
        </p:nvSpPr>
        <p:spPr>
          <a:xfrm>
            <a:off x="235245" y="5341174"/>
            <a:ext cx="993872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114"/>
              </a:lnSpc>
              <a:spcBef>
                <a:spcPct val="0"/>
              </a:spcBef>
            </a:pPr>
            <a:r>
              <a:rPr lang="en-US" sz="4400" b="1" spc="74" dirty="0">
                <a:solidFill>
                  <a:schemeClr val="tx2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  <a:sym typeface="Arial Bold"/>
              </a:rPr>
              <a:t>5</a:t>
            </a:r>
          </a:p>
        </p:txBody>
      </p:sp>
      <p:sp>
        <p:nvSpPr>
          <p:cNvPr id="23" name="TextBox 8">
            <a:extLst>
              <a:ext uri="{FF2B5EF4-FFF2-40B4-BE49-F238E27FC236}">
                <a16:creationId xmlns:a16="http://schemas.microsoft.com/office/drawing/2014/main" id="{81614429-48F1-C478-F93A-B90032DEAFA5}"/>
              </a:ext>
            </a:extLst>
          </p:cNvPr>
          <p:cNvSpPr txBox="1"/>
          <p:nvPr/>
        </p:nvSpPr>
        <p:spPr>
          <a:xfrm>
            <a:off x="235245" y="5961659"/>
            <a:ext cx="993872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114"/>
              </a:lnSpc>
              <a:spcBef>
                <a:spcPct val="0"/>
              </a:spcBef>
            </a:pPr>
            <a:r>
              <a:rPr lang="en-US" sz="4400" b="1" spc="74" dirty="0">
                <a:solidFill>
                  <a:schemeClr val="tx2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  <a:sym typeface="Arial Bold"/>
              </a:rPr>
              <a:t>6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1E2E6B37-6778-308B-26D7-A6066E5C1F7A}"/>
              </a:ext>
            </a:extLst>
          </p:cNvPr>
          <p:cNvSpPr txBox="1"/>
          <p:nvPr/>
        </p:nvSpPr>
        <p:spPr>
          <a:xfrm>
            <a:off x="235245" y="6647459"/>
            <a:ext cx="993872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114"/>
              </a:lnSpc>
              <a:spcBef>
                <a:spcPct val="0"/>
              </a:spcBef>
            </a:pPr>
            <a:r>
              <a:rPr lang="en-US" sz="4400" b="1" spc="74" dirty="0">
                <a:solidFill>
                  <a:schemeClr val="tx2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  <a:sym typeface="Arial Bold"/>
              </a:rPr>
              <a:t>7</a:t>
            </a:r>
          </a:p>
        </p:txBody>
      </p:sp>
      <p:sp>
        <p:nvSpPr>
          <p:cNvPr id="25" name="TextBox 8">
            <a:extLst>
              <a:ext uri="{FF2B5EF4-FFF2-40B4-BE49-F238E27FC236}">
                <a16:creationId xmlns:a16="http://schemas.microsoft.com/office/drawing/2014/main" id="{A0D65C4B-3FF6-ECC8-67A8-F98446AF3DC0}"/>
              </a:ext>
            </a:extLst>
          </p:cNvPr>
          <p:cNvSpPr txBox="1"/>
          <p:nvPr/>
        </p:nvSpPr>
        <p:spPr>
          <a:xfrm>
            <a:off x="235245" y="7594516"/>
            <a:ext cx="993872" cy="533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114"/>
              </a:lnSpc>
              <a:spcBef>
                <a:spcPct val="0"/>
              </a:spcBef>
            </a:pPr>
            <a:r>
              <a:rPr lang="en-US" sz="4400" b="1" spc="74" dirty="0">
                <a:solidFill>
                  <a:schemeClr val="tx2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  <a:sym typeface="Arial Bold"/>
              </a:rPr>
              <a:t>8</a:t>
            </a:r>
          </a:p>
        </p:txBody>
      </p:sp>
      <p:sp>
        <p:nvSpPr>
          <p:cNvPr id="26" name="TextBox 8">
            <a:extLst>
              <a:ext uri="{FF2B5EF4-FFF2-40B4-BE49-F238E27FC236}">
                <a16:creationId xmlns:a16="http://schemas.microsoft.com/office/drawing/2014/main" id="{CF79C794-08EA-6605-7587-5A03F663E5BB}"/>
              </a:ext>
            </a:extLst>
          </p:cNvPr>
          <p:cNvSpPr txBox="1"/>
          <p:nvPr/>
        </p:nvSpPr>
        <p:spPr>
          <a:xfrm>
            <a:off x="235245" y="8437239"/>
            <a:ext cx="1005726" cy="5397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114"/>
              </a:lnSpc>
              <a:spcBef>
                <a:spcPct val="0"/>
              </a:spcBef>
            </a:pPr>
            <a:r>
              <a:rPr lang="en-US" sz="4400" b="1" spc="74" dirty="0">
                <a:solidFill>
                  <a:schemeClr val="tx2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  <a:sym typeface="Arial Bold"/>
              </a:rPr>
              <a:t>9</a:t>
            </a:r>
          </a:p>
        </p:txBody>
      </p:sp>
      <p:sp>
        <p:nvSpPr>
          <p:cNvPr id="27" name="TextBox 8">
            <a:extLst>
              <a:ext uri="{FF2B5EF4-FFF2-40B4-BE49-F238E27FC236}">
                <a16:creationId xmlns:a16="http://schemas.microsoft.com/office/drawing/2014/main" id="{CF14938E-7747-CAD3-A8E1-ADA93EF311C0}"/>
              </a:ext>
            </a:extLst>
          </p:cNvPr>
          <p:cNvSpPr txBox="1"/>
          <p:nvPr/>
        </p:nvSpPr>
        <p:spPr>
          <a:xfrm>
            <a:off x="235245" y="9041396"/>
            <a:ext cx="1005726" cy="5397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114"/>
              </a:lnSpc>
              <a:spcBef>
                <a:spcPct val="0"/>
              </a:spcBef>
            </a:pPr>
            <a:r>
              <a:rPr lang="en-US" sz="4400" b="1" spc="74" dirty="0">
                <a:solidFill>
                  <a:schemeClr val="tx2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  <a:sym typeface="Arial Bold"/>
              </a:rPr>
              <a:t>10</a:t>
            </a:r>
          </a:p>
        </p:txBody>
      </p:sp>
      <p:sp>
        <p:nvSpPr>
          <p:cNvPr id="28" name="TextBox 3">
            <a:extLst>
              <a:ext uri="{FF2B5EF4-FFF2-40B4-BE49-F238E27FC236}">
                <a16:creationId xmlns:a16="http://schemas.microsoft.com/office/drawing/2014/main" id="{4BC3E256-B328-8086-619F-2D71E4CAA427}"/>
              </a:ext>
            </a:extLst>
          </p:cNvPr>
          <p:cNvSpPr txBox="1"/>
          <p:nvPr/>
        </p:nvSpPr>
        <p:spPr>
          <a:xfrm>
            <a:off x="1371600" y="833623"/>
            <a:ext cx="10287000" cy="9541073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400"/>
              </a:lnSpc>
              <a:spcBef>
                <a:spcPct val="0"/>
              </a:spcBef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Valor del predio inicial: </a:t>
            </a:r>
            <a:r>
              <a:rPr lang="es-CO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$1.468.900 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/ m</a:t>
            </a:r>
            <a:r>
              <a:rPr lang="es-CO" sz="2000" baseline="30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2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 </a:t>
            </a:r>
            <a:r>
              <a:rPr lang="es-CO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– 1.651.000(valor 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de ref. catastral)</a:t>
            </a:r>
          </a:p>
          <a:p>
            <a:pPr algn="just">
              <a:lnSpc>
                <a:spcPts val="2400"/>
              </a:lnSpc>
              <a:spcBef>
                <a:spcPct val="0"/>
              </a:spcBef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Valor  resultante: $ </a:t>
            </a:r>
            <a:r>
              <a:rPr lang="es-CO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2.612.874,35- 2.936.793,21 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/ m</a:t>
            </a:r>
            <a:r>
              <a:rPr lang="es-CO" sz="2000" baseline="30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2</a:t>
            </a: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Espacio público inicial: </a:t>
            </a:r>
            <a:r>
              <a:rPr lang="es-CO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39.809,25m</a:t>
            </a:r>
            <a:r>
              <a:rPr lang="es-CO" sz="2000" baseline="30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2</a:t>
            </a:r>
            <a:endParaRPr lang="es-CO" sz="2000" baseline="30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Espacio público Resultante: </a:t>
            </a:r>
            <a:r>
              <a:rPr lang="es-CO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65.275,05 m</a:t>
            </a:r>
            <a:r>
              <a:rPr lang="es-CO" sz="2000" baseline="30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2</a:t>
            </a:r>
            <a:endParaRPr lang="es-CO" sz="2000" baseline="30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baseline="30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Habitantes antes de la operación: </a:t>
            </a:r>
          </a:p>
          <a:p>
            <a:pPr algn="just">
              <a:lnSpc>
                <a:spcPts val="2400"/>
              </a:lnSpc>
              <a:spcBef>
                <a:spcPct val="0"/>
              </a:spcBef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894 hab y posterior a la operación: 6003 </a:t>
            </a:r>
            <a:r>
              <a:rPr lang="es-CO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hab.</a:t>
            </a: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dirty="0" smtClean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r>
              <a:rPr lang="es-CO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Proyecto que permite aumentar las cualidades urbana de vitalidad del espacio publico, proximidad y mayores equipamientos. </a:t>
            </a: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dirty="0" smtClean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r>
              <a:rPr lang="es-CO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Generación 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de </a:t>
            </a:r>
            <a:r>
              <a:rPr lang="es-CO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Industria Liviana, Mediana, vivienda, 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oficinas y comercio compatible con el proyecto </a:t>
            </a:r>
            <a:r>
              <a:rPr lang="es-CO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Zona Industrial calle 19 Distrito Economico </a:t>
            </a:r>
            <a:r>
              <a:rPr lang="es-CO" sz="2000" dirty="0" err="1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Porductivo</a:t>
            </a:r>
            <a:r>
              <a:rPr lang="es-CO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.</a:t>
            </a:r>
            <a:endParaRPr lang="es-CO" sz="2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r>
              <a:rPr lang="es-CO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Reconfiguración y cambio de destinación 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del espacio público existente ampliando los perfiles viales dando cumplimiento a lo establecido en el </a:t>
            </a:r>
            <a:r>
              <a:rPr lang="es-CO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POT y la AE 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y generando mejor conectividad.</a:t>
            </a: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Pago y valorización en el tiempo para los predios aportantes y los no vinculados de acuerdo a variables en el tiempo.</a:t>
            </a: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  <a:p>
            <a:pPr algn="just">
              <a:lnSpc>
                <a:spcPts val="2400"/>
              </a:lnSpc>
              <a:spcBef>
                <a:spcPct val="0"/>
              </a:spcBef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ea typeface="Arial Bold"/>
                <a:cs typeface="Arial" panose="020B0604020202020204" pitchFamily="34" charset="0"/>
                <a:sym typeface="Arial Bold"/>
              </a:rPr>
              <a:t>Proyecto ejemplo por su configuración espacial.</a:t>
            </a:r>
          </a:p>
          <a:p>
            <a:pPr algn="just">
              <a:lnSpc>
                <a:spcPts val="2400"/>
              </a:lnSpc>
              <a:spcBef>
                <a:spcPct val="0"/>
              </a:spcBef>
            </a:pPr>
            <a:endParaRPr lang="es-CO" sz="2000" dirty="0">
              <a:solidFill>
                <a:schemeClr val="bg1"/>
              </a:solidFill>
              <a:latin typeface="Arial" panose="020B0604020202020204" pitchFamily="34" charset="0"/>
              <a:ea typeface="Arial Bold"/>
              <a:cs typeface="Arial" panose="020B0604020202020204" pitchFamily="34" charset="0"/>
              <a:sym typeface="Arial Bold"/>
            </a:endParaRPr>
          </a:p>
        </p:txBody>
      </p:sp>
      <p:sp>
        <p:nvSpPr>
          <p:cNvPr id="29" name="TextBox 3">
            <a:extLst>
              <a:ext uri="{FF2B5EF4-FFF2-40B4-BE49-F238E27FC236}">
                <a16:creationId xmlns:a16="http://schemas.microsoft.com/office/drawing/2014/main" id="{5A416D5C-B89A-955A-E19F-132B00F61FA3}"/>
              </a:ext>
            </a:extLst>
          </p:cNvPr>
          <p:cNvSpPr txBox="1"/>
          <p:nvPr/>
        </p:nvSpPr>
        <p:spPr>
          <a:xfrm>
            <a:off x="1066799" y="2772370"/>
            <a:ext cx="2984613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Número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de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unidades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</a:p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inmobiliarias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</a:p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iniciales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30" name="TextBox 3">
            <a:extLst>
              <a:ext uri="{FF2B5EF4-FFF2-40B4-BE49-F238E27FC236}">
                <a16:creationId xmlns:a16="http://schemas.microsoft.com/office/drawing/2014/main" id="{1E61CC6C-7297-378A-70C6-8DA6F102A99B}"/>
              </a:ext>
            </a:extLst>
          </p:cNvPr>
          <p:cNvSpPr txBox="1"/>
          <p:nvPr/>
        </p:nvSpPr>
        <p:spPr>
          <a:xfrm>
            <a:off x="3657600" y="3162300"/>
            <a:ext cx="2046876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Vivienda</a:t>
            </a:r>
          </a:p>
        </p:txBody>
      </p:sp>
      <p:sp>
        <p:nvSpPr>
          <p:cNvPr id="31" name="TextBox 3">
            <a:extLst>
              <a:ext uri="{FF2B5EF4-FFF2-40B4-BE49-F238E27FC236}">
                <a16:creationId xmlns:a16="http://schemas.microsoft.com/office/drawing/2014/main" id="{C80DEAB7-D394-127F-C7C5-0158F0B5969A}"/>
              </a:ext>
            </a:extLst>
          </p:cNvPr>
          <p:cNvSpPr txBox="1"/>
          <p:nvPr/>
        </p:nvSpPr>
        <p:spPr>
          <a:xfrm>
            <a:off x="5105400" y="3162300"/>
            <a:ext cx="2046876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Comercio</a:t>
            </a:r>
          </a:p>
        </p:txBody>
      </p:sp>
      <p:sp>
        <p:nvSpPr>
          <p:cNvPr id="32" name="TextBox 3">
            <a:extLst>
              <a:ext uri="{FF2B5EF4-FFF2-40B4-BE49-F238E27FC236}">
                <a16:creationId xmlns:a16="http://schemas.microsoft.com/office/drawing/2014/main" id="{35AA577C-C7F9-6A8A-F56A-D9AEED054C21}"/>
              </a:ext>
            </a:extLst>
          </p:cNvPr>
          <p:cNvSpPr txBox="1"/>
          <p:nvPr/>
        </p:nvSpPr>
        <p:spPr>
          <a:xfrm>
            <a:off x="6852758" y="3138414"/>
            <a:ext cx="2046876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Unidades de</a:t>
            </a:r>
          </a:p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vivienda</a:t>
            </a:r>
          </a:p>
        </p:txBody>
      </p:sp>
      <p:sp>
        <p:nvSpPr>
          <p:cNvPr id="33" name="TextBox 3">
            <a:extLst>
              <a:ext uri="{FF2B5EF4-FFF2-40B4-BE49-F238E27FC236}">
                <a16:creationId xmlns:a16="http://schemas.microsoft.com/office/drawing/2014/main" id="{6A0D16F3-DD02-11F1-DB5D-12835B49EE10}"/>
              </a:ext>
            </a:extLst>
          </p:cNvPr>
          <p:cNvSpPr txBox="1"/>
          <p:nvPr/>
        </p:nvSpPr>
        <p:spPr>
          <a:xfrm>
            <a:off x="8552167" y="3138414"/>
            <a:ext cx="2886684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Unid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comerciales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000" dirty="0" err="1" smtClean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Industria</a:t>
            </a:r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y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oficinas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34" name="TextBox 3">
            <a:extLst>
              <a:ext uri="{FF2B5EF4-FFF2-40B4-BE49-F238E27FC236}">
                <a16:creationId xmlns:a16="http://schemas.microsoft.com/office/drawing/2014/main" id="{C2AD41CF-1AD1-BB85-8457-08524EDDA39D}"/>
              </a:ext>
            </a:extLst>
          </p:cNvPr>
          <p:cNvSpPr txBox="1"/>
          <p:nvPr/>
        </p:nvSpPr>
        <p:spPr>
          <a:xfrm>
            <a:off x="7763210" y="2695382"/>
            <a:ext cx="2046876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Resultantes</a:t>
            </a:r>
          </a:p>
        </p:txBody>
      </p:sp>
      <p:sp>
        <p:nvSpPr>
          <p:cNvPr id="35" name="TextBox 3">
            <a:extLst>
              <a:ext uri="{FF2B5EF4-FFF2-40B4-BE49-F238E27FC236}">
                <a16:creationId xmlns:a16="http://schemas.microsoft.com/office/drawing/2014/main" id="{FAE7D02F-16A6-80A5-39BE-8719A2DFBBDB}"/>
              </a:ext>
            </a:extLst>
          </p:cNvPr>
          <p:cNvSpPr txBox="1"/>
          <p:nvPr/>
        </p:nvSpPr>
        <p:spPr>
          <a:xfrm>
            <a:off x="1668518" y="3868699"/>
            <a:ext cx="2046876" cy="312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500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36" name="TextBox 3">
            <a:extLst>
              <a:ext uri="{FF2B5EF4-FFF2-40B4-BE49-F238E27FC236}">
                <a16:creationId xmlns:a16="http://schemas.microsoft.com/office/drawing/2014/main" id="{3DA2E858-7932-17C8-1882-F69142E2E208}"/>
              </a:ext>
            </a:extLst>
          </p:cNvPr>
          <p:cNvSpPr txBox="1"/>
          <p:nvPr/>
        </p:nvSpPr>
        <p:spPr>
          <a:xfrm>
            <a:off x="3727057" y="3868699"/>
            <a:ext cx="2046876" cy="312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487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37" name="TextBox 3">
            <a:extLst>
              <a:ext uri="{FF2B5EF4-FFF2-40B4-BE49-F238E27FC236}">
                <a16:creationId xmlns:a16="http://schemas.microsoft.com/office/drawing/2014/main" id="{7E879737-068B-8832-8DC0-71A06EA06561}"/>
              </a:ext>
            </a:extLst>
          </p:cNvPr>
          <p:cNvSpPr txBox="1"/>
          <p:nvPr/>
        </p:nvSpPr>
        <p:spPr>
          <a:xfrm>
            <a:off x="5126121" y="3868699"/>
            <a:ext cx="2046876" cy="312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13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38" name="TextBox 3">
            <a:extLst>
              <a:ext uri="{FF2B5EF4-FFF2-40B4-BE49-F238E27FC236}">
                <a16:creationId xmlns:a16="http://schemas.microsoft.com/office/drawing/2014/main" id="{44C839E7-F984-5899-E0BB-6D3989A25335}"/>
              </a:ext>
            </a:extLst>
          </p:cNvPr>
          <p:cNvSpPr txBox="1"/>
          <p:nvPr/>
        </p:nvSpPr>
        <p:spPr>
          <a:xfrm>
            <a:off x="6944724" y="3868699"/>
            <a:ext cx="2046876" cy="312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2331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39" name="TextBox 3">
            <a:extLst>
              <a:ext uri="{FF2B5EF4-FFF2-40B4-BE49-F238E27FC236}">
                <a16:creationId xmlns:a16="http://schemas.microsoft.com/office/drawing/2014/main" id="{F2B5ED75-F332-89C0-B66B-42E6A0D73102}"/>
              </a:ext>
            </a:extLst>
          </p:cNvPr>
          <p:cNvSpPr txBox="1"/>
          <p:nvPr/>
        </p:nvSpPr>
        <p:spPr>
          <a:xfrm>
            <a:off x="9002567" y="3868699"/>
            <a:ext cx="2046876" cy="312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00"/>
              </a:lnSpc>
              <a:spcBef>
                <a:spcPct val="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15.528</a:t>
            </a:r>
            <a:endParaRPr lang="en-US" sz="2000" baseline="3000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43FF7D18-1DEE-2AFE-77CA-D9D2B655FFAC}"/>
              </a:ext>
            </a:extLst>
          </p:cNvPr>
          <p:cNvCxnSpPr>
            <a:cxnSpLocks/>
          </p:cNvCxnSpPr>
          <p:nvPr/>
        </p:nvCxnSpPr>
        <p:spPr>
          <a:xfrm>
            <a:off x="5334000" y="2933700"/>
            <a:ext cx="0" cy="124752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905D1CED-ABC6-6715-0982-DDCB88CCA8FA}"/>
              </a:ext>
            </a:extLst>
          </p:cNvPr>
          <p:cNvCxnSpPr>
            <a:cxnSpLocks/>
          </p:cNvCxnSpPr>
          <p:nvPr/>
        </p:nvCxnSpPr>
        <p:spPr>
          <a:xfrm>
            <a:off x="4004115" y="2933700"/>
            <a:ext cx="0" cy="124752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8D2B4D04-3D8A-188E-B5D9-FDE8C158F829}"/>
              </a:ext>
            </a:extLst>
          </p:cNvPr>
          <p:cNvCxnSpPr>
            <a:cxnSpLocks/>
          </p:cNvCxnSpPr>
          <p:nvPr/>
        </p:nvCxnSpPr>
        <p:spPr>
          <a:xfrm>
            <a:off x="6847490" y="2933700"/>
            <a:ext cx="0" cy="124752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9"/>
          <p:cNvSpPr txBox="1"/>
          <p:nvPr/>
        </p:nvSpPr>
        <p:spPr>
          <a:xfrm>
            <a:off x="755151" y="78092"/>
            <a:ext cx="3995344" cy="5954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521"/>
              </a:lnSpc>
            </a:pPr>
            <a:r>
              <a:rPr lang="en-US" sz="3768" b="1" spc="81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CONCLUSIONES</a:t>
            </a:r>
          </a:p>
        </p:txBody>
      </p:sp>
      <p:sp>
        <p:nvSpPr>
          <p:cNvPr id="45" name="CuadroTexto 44"/>
          <p:cNvSpPr txBox="1"/>
          <p:nvPr/>
        </p:nvSpPr>
        <p:spPr>
          <a:xfrm>
            <a:off x="1215736" y="9580616"/>
            <a:ext cx="118381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</a:rPr>
              <a:t> Proyecto  que promueve la permanencia de moradores y de titulares de actividades </a:t>
            </a:r>
            <a:r>
              <a:rPr lang="es-CO" sz="2400" dirty="0" smtClean="0">
                <a:solidFill>
                  <a:schemeClr val="bg1"/>
                </a:solidFill>
              </a:rPr>
              <a:t>productivas</a:t>
            </a:r>
            <a:endParaRPr lang="es-CO" sz="2400" dirty="0"/>
          </a:p>
        </p:txBody>
      </p:sp>
      <p:sp>
        <p:nvSpPr>
          <p:cNvPr id="46" name="CuadroTexto 45"/>
          <p:cNvSpPr txBox="1"/>
          <p:nvPr/>
        </p:nvSpPr>
        <p:spPr>
          <a:xfrm>
            <a:off x="550515" y="9486190"/>
            <a:ext cx="859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800" b="1" dirty="0">
                <a:solidFill>
                  <a:schemeClr val="tx2"/>
                </a:solidFill>
              </a:rPr>
              <a:t>11</a:t>
            </a:r>
          </a:p>
        </p:txBody>
      </p:sp>
      <p:sp>
        <p:nvSpPr>
          <p:cNvPr id="47" name="CuadroTexto 46"/>
          <p:cNvSpPr txBox="1"/>
          <p:nvPr/>
        </p:nvSpPr>
        <p:spPr>
          <a:xfrm rot="10800000" flipV="1">
            <a:off x="6527472" y="1597785"/>
            <a:ext cx="4661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>
                <a:solidFill>
                  <a:schemeClr val="bg1"/>
                </a:solidFill>
              </a:rPr>
              <a:t>Cargas urbanísticas altas en pro de generación de espacio público</a:t>
            </a:r>
            <a:endParaRPr lang="es-CO" sz="24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12ABDF0-B75E-C2D6-F09B-1F96356328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3053921" y="6495059"/>
            <a:ext cx="5163175" cy="3354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sp>
        <p:nvSpPr>
          <p:cNvPr id="20" name="TextBox 5"/>
          <p:cNvSpPr txBox="1"/>
          <p:nvPr/>
        </p:nvSpPr>
        <p:spPr>
          <a:xfrm>
            <a:off x="537961" y="1906549"/>
            <a:ext cx="5273868" cy="7702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360"/>
              </a:lnSpc>
              <a:spcBef>
                <a:spcPct val="0"/>
              </a:spcBef>
            </a:pPr>
            <a:r>
              <a:rPr lang="en-US" sz="5300" dirty="0">
                <a:solidFill>
                  <a:srgbClr val="FF0000"/>
                </a:solidFill>
                <a:latin typeface="Nourd Heavy"/>
              </a:rPr>
              <a:t>DELIMITACIÓN </a:t>
            </a: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3" r="33007"/>
          <a:stretch/>
        </p:blipFill>
        <p:spPr>
          <a:xfrm>
            <a:off x="1156718" y="3764084"/>
            <a:ext cx="6510411" cy="5722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Redondear rectángulo de esquina diagonal 21"/>
          <p:cNvSpPr/>
          <p:nvPr/>
        </p:nvSpPr>
        <p:spPr>
          <a:xfrm>
            <a:off x="10495032" y="7896630"/>
            <a:ext cx="3505200" cy="1216058"/>
          </a:xfrm>
          <a:prstGeom prst="round2Diag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/>
          </a:p>
        </p:txBody>
      </p:sp>
      <p:sp>
        <p:nvSpPr>
          <p:cNvPr id="23" name="CuadroTexto 22"/>
          <p:cNvSpPr txBox="1"/>
          <p:nvPr/>
        </p:nvSpPr>
        <p:spPr>
          <a:xfrm>
            <a:off x="10774432" y="7925734"/>
            <a:ext cx="2946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rgbClr val="C00000"/>
                </a:solidFill>
              </a:rPr>
              <a:t>AREA  DE AMBITO DE APLICACIÓN  </a:t>
            </a:r>
          </a:p>
          <a:p>
            <a:pPr algn="ctr"/>
            <a:r>
              <a:rPr lang="es-CO" sz="2000" b="1" dirty="0">
                <a:solidFill>
                  <a:srgbClr val="C00000"/>
                </a:solidFill>
              </a:rPr>
              <a:t>23 has 5.737,22 m²</a:t>
            </a: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2754" y="1551907"/>
            <a:ext cx="8308638" cy="5837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5" name="Conector recto de flecha 24"/>
          <p:cNvCxnSpPr/>
          <p:nvPr/>
        </p:nvCxnSpPr>
        <p:spPr>
          <a:xfrm flipV="1">
            <a:off x="4599380" y="4610100"/>
            <a:ext cx="5177882" cy="1875626"/>
          </a:xfrm>
          <a:prstGeom prst="straightConnector1">
            <a:avLst/>
          </a:prstGeom>
          <a:ln w="7620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ángulo 5"/>
          <p:cNvSpPr/>
          <p:nvPr/>
        </p:nvSpPr>
        <p:spPr>
          <a:xfrm>
            <a:off x="9906000" y="4533900"/>
            <a:ext cx="152400" cy="152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Rectángulo 28"/>
          <p:cNvSpPr/>
          <p:nvPr/>
        </p:nvSpPr>
        <p:spPr>
          <a:xfrm>
            <a:off x="11790873" y="6057900"/>
            <a:ext cx="152400" cy="1524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1440" y="9972144"/>
            <a:ext cx="4559667" cy="285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Fuente: www.Google.com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  <a:solidFill>
            <a:schemeClr val="accent2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086600" y="505308"/>
            <a:ext cx="76931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chemeClr val="bg1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572097" y="585057"/>
            <a:ext cx="6054567" cy="19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Urbanísticas</a:t>
            </a:r>
            <a:r>
              <a:rPr lang="en-US" sz="1092" spc="48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F394E09-AB35-5C2A-C904-EB6D8F962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34" name="Freeform 10">
            <a:extLst>
              <a:ext uri="{FF2B5EF4-FFF2-40B4-BE49-F238E27FC236}">
                <a16:creationId xmlns:a16="http://schemas.microsoft.com/office/drawing/2014/main" id="{41DA002B-5661-1C83-F191-708817A890D5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5"/>
          <a:stretch/>
        </p:blipFill>
        <p:spPr>
          <a:xfrm>
            <a:off x="293399" y="1932429"/>
            <a:ext cx="17432545" cy="8025893"/>
          </a:xfrm>
          <a:prstGeom prst="rect">
            <a:avLst/>
          </a:prstGeom>
        </p:spPr>
      </p:pic>
      <p:sp>
        <p:nvSpPr>
          <p:cNvPr id="14" name="Elipse 13"/>
          <p:cNvSpPr/>
          <p:nvPr/>
        </p:nvSpPr>
        <p:spPr>
          <a:xfrm>
            <a:off x="9426525" y="6021409"/>
            <a:ext cx="2332495" cy="177800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/>
          </a:p>
        </p:txBody>
      </p:sp>
      <p:sp>
        <p:nvSpPr>
          <p:cNvPr id="16" name="TextBox 4"/>
          <p:cNvSpPr txBox="1"/>
          <p:nvPr/>
        </p:nvSpPr>
        <p:spPr>
          <a:xfrm>
            <a:off x="10008674" y="3020972"/>
            <a:ext cx="2997200" cy="285143"/>
          </a:xfrm>
          <a:prstGeom prst="rect">
            <a:avLst/>
          </a:prstGeom>
          <a:solidFill>
            <a:srgbClr val="FFFF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07"/>
              </a:lnSpc>
            </a:pPr>
            <a:r>
              <a:rPr lang="en-US" sz="1200" b="1" dirty="0">
                <a:latin typeface="Montaser Arabic"/>
              </a:rPr>
              <a:t>SEGREGACIÓN SOCIO ESPACIAL </a:t>
            </a:r>
          </a:p>
        </p:txBody>
      </p:sp>
      <p:sp>
        <p:nvSpPr>
          <p:cNvPr id="17" name="Rectángulo redondeado 16"/>
          <p:cNvSpPr/>
          <p:nvPr/>
        </p:nvSpPr>
        <p:spPr>
          <a:xfrm rot="2475881">
            <a:off x="5410864" y="3317857"/>
            <a:ext cx="4299475" cy="3007276"/>
          </a:xfrm>
          <a:prstGeom prst="round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/>
          </a:p>
        </p:txBody>
      </p:sp>
      <p:sp>
        <p:nvSpPr>
          <p:cNvPr id="18" name="TextBox 4"/>
          <p:cNvSpPr txBox="1"/>
          <p:nvPr/>
        </p:nvSpPr>
        <p:spPr>
          <a:xfrm>
            <a:off x="7043134" y="2277184"/>
            <a:ext cx="1805206" cy="285143"/>
          </a:xfrm>
          <a:prstGeom prst="rect">
            <a:avLst/>
          </a:prstGeom>
          <a:solidFill>
            <a:srgbClr val="7030A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7"/>
              </a:lnSpc>
            </a:pPr>
            <a:r>
              <a:rPr lang="en-US" sz="1200" dirty="0">
                <a:solidFill>
                  <a:schemeClr val="bg1"/>
                </a:solidFill>
                <a:latin typeface="Montaser Arabic"/>
              </a:rPr>
              <a:t> </a:t>
            </a:r>
            <a:r>
              <a:rPr lang="en-US" sz="1000" b="1" dirty="0" smtClean="0">
                <a:solidFill>
                  <a:schemeClr val="bg1"/>
                </a:solidFill>
                <a:latin typeface="Montaser Arabic"/>
              </a:rPr>
              <a:t>BARRIO CUNDINAMARCA </a:t>
            </a:r>
            <a:endParaRPr lang="en-US" sz="1000" b="1" dirty="0">
              <a:solidFill>
                <a:schemeClr val="bg1"/>
              </a:solidFill>
              <a:latin typeface="Montaser Arabic"/>
            </a:endParaRP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9710" y="1966906"/>
            <a:ext cx="3486234" cy="36489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90400" y="5857289"/>
            <a:ext cx="3435544" cy="4038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61413" y="4320564"/>
            <a:ext cx="3389219" cy="1746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Imagen 3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73" b="7072"/>
          <a:stretch/>
        </p:blipFill>
        <p:spPr>
          <a:xfrm>
            <a:off x="293399" y="4358664"/>
            <a:ext cx="4059354" cy="27401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Imagen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75" y="7153337"/>
            <a:ext cx="4080278" cy="2939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00" y="1768272"/>
            <a:ext cx="4059353" cy="2471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" name="CuadroTexto 35"/>
          <p:cNvSpPr txBox="1"/>
          <p:nvPr/>
        </p:nvSpPr>
        <p:spPr>
          <a:xfrm>
            <a:off x="7644456" y="1201568"/>
            <a:ext cx="2516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rgbClr val="FF0000"/>
                </a:solidFill>
              </a:rPr>
              <a:t>PROBLEMATICAS</a:t>
            </a:r>
            <a:r>
              <a:rPr lang="es-CO" sz="2400" dirty="0" smtClean="0"/>
              <a:t> 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96715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305" y="1278789"/>
            <a:ext cx="12649200" cy="8430051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229416"/>
            <a:ext cx="4993611" cy="3142727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457200" y="9205409"/>
            <a:ext cx="4762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b="1" dirty="0"/>
              <a:t>Figura </a:t>
            </a:r>
            <a:r>
              <a:rPr lang="es-ES" sz="1200" b="1" dirty="0" smtClean="0"/>
              <a:t>3.</a:t>
            </a:r>
            <a:r>
              <a:rPr lang="es-ES" sz="1200" dirty="0" smtClean="0"/>
              <a:t> </a:t>
            </a:r>
            <a:r>
              <a:rPr lang="es-ES" sz="1200" dirty="0"/>
              <a:t>Propuesta de espacio público de zona verde y edificaciones mixtas en esquema de urbanismo sostenible. Elaboración propia mediante inteligencia artificial (2026).</a:t>
            </a:r>
            <a:endParaRPr lang="es-CO" sz="1200" dirty="0"/>
          </a:p>
        </p:txBody>
      </p:sp>
      <p:cxnSp>
        <p:nvCxnSpPr>
          <p:cNvPr id="30" name="Conector recto de flecha 29"/>
          <p:cNvCxnSpPr/>
          <p:nvPr/>
        </p:nvCxnSpPr>
        <p:spPr>
          <a:xfrm flipH="1">
            <a:off x="5680598" y="4726376"/>
            <a:ext cx="1254642" cy="1360967"/>
          </a:xfrm>
          <a:prstGeom prst="straightConnector1">
            <a:avLst/>
          </a:prstGeom>
          <a:ln w="3810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uadroTexto 30"/>
          <p:cNvSpPr txBox="1"/>
          <p:nvPr/>
        </p:nvSpPr>
        <p:spPr>
          <a:xfrm rot="2322264">
            <a:off x="6113717" y="4313150"/>
            <a:ext cx="2700000" cy="756000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7583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en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Derecho y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Gestión</a:t>
            </a: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99" y="2400300"/>
            <a:ext cx="8991600" cy="58674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0082" y="1124550"/>
            <a:ext cx="5739089" cy="921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4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2"/>
          <p:cNvGrpSpPr/>
          <p:nvPr/>
        </p:nvGrpSpPr>
        <p:grpSpPr>
          <a:xfrm>
            <a:off x="0" y="0"/>
            <a:ext cx="1572097" cy="1279039"/>
            <a:chOff x="0" y="0"/>
            <a:chExt cx="2534124" cy="2061732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534089" cy="2061329"/>
            </a:xfrm>
            <a:custGeom>
              <a:avLst/>
              <a:gdLst/>
              <a:ahLst/>
              <a:cxnLst/>
              <a:rect l="l" t="t" r="r" b="b"/>
              <a:pathLst>
                <a:path w="2534089" h="2061329">
                  <a:moveTo>
                    <a:pt x="0" y="0"/>
                  </a:moveTo>
                  <a:lnTo>
                    <a:pt x="2534089" y="0"/>
                  </a:lnTo>
                  <a:lnTo>
                    <a:pt x="2534089" y="2061329"/>
                  </a:lnTo>
                  <a:lnTo>
                    <a:pt x="0" y="2061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520413" y="459697"/>
            <a:ext cx="13433194" cy="508415"/>
            <a:chOff x="0" y="0"/>
            <a:chExt cx="16283447" cy="616291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6283223" cy="616170"/>
            </a:xfrm>
            <a:custGeom>
              <a:avLst/>
              <a:gdLst/>
              <a:ahLst/>
              <a:cxnLst/>
              <a:rect l="l" t="t" r="r" b="b"/>
              <a:pathLst>
                <a:path w="16283223" h="616170">
                  <a:moveTo>
                    <a:pt x="0" y="0"/>
                  </a:moveTo>
                  <a:lnTo>
                    <a:pt x="16283223" y="0"/>
                  </a:lnTo>
                  <a:lnTo>
                    <a:pt x="16283223" y="616170"/>
                  </a:lnTo>
                  <a:lnTo>
                    <a:pt x="0" y="616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293399" y="146869"/>
            <a:ext cx="985300" cy="985300"/>
            <a:chOff x="0" y="0"/>
            <a:chExt cx="1803399" cy="1803399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803400" cy="1803400"/>
            </a:xfrm>
            <a:custGeom>
              <a:avLst/>
              <a:gdLst/>
              <a:ahLst/>
              <a:cxnLst/>
              <a:rect l="l" t="t" r="r" b="b"/>
              <a:pathLst>
                <a:path w="1803400" h="1803400">
                  <a:moveTo>
                    <a:pt x="0" y="0"/>
                  </a:moveTo>
                  <a:lnTo>
                    <a:pt x="1803400" y="0"/>
                  </a:lnTo>
                  <a:lnTo>
                    <a:pt x="1803400" y="1803400"/>
                  </a:lnTo>
                  <a:lnTo>
                    <a:pt x="0" y="1803400"/>
                  </a:lnTo>
                  <a:close/>
                </a:path>
              </a:pathLst>
            </a:custGeom>
            <a:blipFill>
              <a:blip r:embed="rId3"/>
              <a:stretch>
                <a:fillRect t="-434" b="-43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7391400" y="505309"/>
            <a:ext cx="7388342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67"/>
              </a:lnSpc>
            </a:pPr>
            <a:r>
              <a:rPr lang="en-US" sz="2555" spc="55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PLAN PARCIAL </a:t>
            </a:r>
            <a:r>
              <a:rPr lang="en-US" sz="2555" spc="55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ZONA INDUSTRIAL CALLE 19</a:t>
            </a:r>
            <a:endParaRPr lang="en-US" sz="2555" b="1" spc="55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572097" y="585057"/>
            <a:ext cx="6054567" cy="17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17"/>
              </a:lnSpc>
            </a:pPr>
            <a:r>
              <a:rPr lang="en-US" sz="1092" b="1" spc="48"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Maestría en Derecho y Gestión </a:t>
            </a:r>
            <a:r>
              <a:rPr lang="en-US" sz="1092" b="1" spc="48" dirty="0" err="1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Urbanística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/ Bogotá D.C / </a:t>
            </a:r>
            <a:r>
              <a:rPr lang="en-US" sz="1092" spc="48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Enero</a:t>
            </a:r>
            <a:r>
              <a:rPr lang="en-US" sz="1092" spc="48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2026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9BFDDF-90C5-CCA3-FB74-A06349A14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6" b="18126"/>
          <a:stretch>
            <a:fillRect/>
          </a:stretch>
        </p:blipFill>
        <p:spPr>
          <a:xfrm>
            <a:off x="15468505" y="139249"/>
            <a:ext cx="2806612" cy="1823400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258C4D39-02F1-AF55-210C-B540C4AB49E9}"/>
              </a:ext>
            </a:extLst>
          </p:cNvPr>
          <p:cNvSpPr/>
          <p:nvPr/>
        </p:nvSpPr>
        <p:spPr>
          <a:xfrm flipH="1">
            <a:off x="17725945" y="9669676"/>
            <a:ext cx="592535" cy="592535"/>
          </a:xfrm>
          <a:custGeom>
            <a:avLst/>
            <a:gdLst/>
            <a:ahLst/>
            <a:cxnLst/>
            <a:rect l="l" t="t" r="r" b="b"/>
            <a:pathLst>
              <a:path w="1208886" h="1208886">
                <a:moveTo>
                  <a:pt x="1208886" y="0"/>
                </a:moveTo>
                <a:lnTo>
                  <a:pt x="0" y="0"/>
                </a:lnTo>
                <a:lnTo>
                  <a:pt x="0" y="1208886"/>
                </a:lnTo>
                <a:lnTo>
                  <a:pt x="1208886" y="1208886"/>
                </a:lnTo>
                <a:lnTo>
                  <a:pt x="1208886" y="0"/>
                </a:lnTo>
                <a:close/>
              </a:path>
            </a:pathLst>
          </a:custGeom>
          <a:solidFill>
            <a:schemeClr val="tx2"/>
          </a:solidFill>
        </p:spPr>
        <p:txBody>
          <a:bodyPr/>
          <a:lstStyle/>
          <a:p>
            <a:endParaRPr lang="es-CO" noProof="0" dirty="0"/>
          </a:p>
        </p:txBody>
      </p:sp>
      <p:sp>
        <p:nvSpPr>
          <p:cNvPr id="12" name="TextBox 4"/>
          <p:cNvSpPr txBox="1"/>
          <p:nvPr/>
        </p:nvSpPr>
        <p:spPr>
          <a:xfrm>
            <a:off x="5284745" y="2777348"/>
            <a:ext cx="4628561" cy="1000274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7"/>
              </a:lnSpc>
            </a:pPr>
            <a:r>
              <a:rPr lang="en-US" sz="2000" dirty="0">
                <a:solidFill>
                  <a:schemeClr val="bg1"/>
                </a:solidFill>
                <a:latin typeface="Montaser Arabic"/>
              </a:rPr>
              <a:t>POLIGONO DEL PLAN PARCIAL DENTRO DE LA CARTOGRAFIA DEL POT (DECRETO 555 DE 2021)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0" y="2479756"/>
            <a:ext cx="1874392" cy="1749344"/>
          </a:xfrm>
          <a:prstGeom prst="rect">
            <a:avLst/>
          </a:prstGeom>
        </p:spPr>
      </p:pic>
      <p:cxnSp>
        <p:nvCxnSpPr>
          <p:cNvPr id="14" name="Conector recto de flecha 13"/>
          <p:cNvCxnSpPr/>
          <p:nvPr/>
        </p:nvCxnSpPr>
        <p:spPr>
          <a:xfrm flipV="1">
            <a:off x="10476978" y="3277484"/>
            <a:ext cx="1879600" cy="1"/>
          </a:xfrm>
          <a:prstGeom prst="straightConnector1">
            <a:avLst/>
          </a:prstGeom>
          <a:ln w="76200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9" r="32440"/>
          <a:stretch/>
        </p:blipFill>
        <p:spPr>
          <a:xfrm>
            <a:off x="369599" y="4036128"/>
            <a:ext cx="6112794" cy="5374571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7061200" y="5106249"/>
            <a:ext cx="1625600" cy="101566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/>
              <a:t>EL POLIGONO NO ESTA AFECTADO POR LA ESTRUCTURA ECOLOGICA PRINICIPAL </a:t>
            </a:r>
          </a:p>
        </p:txBody>
      </p:sp>
      <p:cxnSp>
        <p:nvCxnSpPr>
          <p:cNvPr id="17" name="Conector recto de flecha 16"/>
          <p:cNvCxnSpPr>
            <a:endCxn id="16" idx="1"/>
          </p:cNvCxnSpPr>
          <p:nvPr/>
        </p:nvCxnSpPr>
        <p:spPr>
          <a:xfrm flipV="1">
            <a:off x="3886200" y="5614081"/>
            <a:ext cx="3175000" cy="920880"/>
          </a:xfrm>
          <a:prstGeom prst="straightConnector1">
            <a:avLst/>
          </a:prstGeom>
          <a:ln w="76200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" t="9587" r="33572"/>
          <a:stretch/>
        </p:blipFill>
        <p:spPr>
          <a:xfrm>
            <a:off x="8686800" y="4736310"/>
            <a:ext cx="5760592" cy="4674389"/>
          </a:xfrm>
          <a:prstGeom prst="rect">
            <a:avLst/>
          </a:prstGeom>
        </p:spPr>
      </p:pic>
      <p:cxnSp>
        <p:nvCxnSpPr>
          <p:cNvPr id="19" name="Conector recto de flecha 18"/>
          <p:cNvCxnSpPr>
            <a:endCxn id="20" idx="3"/>
          </p:cNvCxnSpPr>
          <p:nvPr/>
        </p:nvCxnSpPr>
        <p:spPr>
          <a:xfrm flipH="1">
            <a:off x="8361427" y="6885406"/>
            <a:ext cx="3297173" cy="600165"/>
          </a:xfrm>
          <a:prstGeom prst="straightConnector1">
            <a:avLst/>
          </a:prstGeom>
          <a:ln w="76200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/>
          <p:cNvSpPr txBox="1"/>
          <p:nvPr/>
        </p:nvSpPr>
        <p:spPr>
          <a:xfrm>
            <a:off x="6839808" y="6885406"/>
            <a:ext cx="1521619" cy="120032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s-CO" sz="1200" b="1" dirty="0" smtClean="0"/>
              <a:t>Área de Desarrollo de Entorno patrimonial Bien Interés Cultural –N1</a:t>
            </a:r>
          </a:p>
          <a:p>
            <a:r>
              <a:rPr lang="es-CO" sz="1200" b="1" dirty="0" smtClean="0"/>
              <a:t>Parroquia San Gregorio Magno</a:t>
            </a:r>
            <a:endParaRPr lang="es-CO" sz="1200" b="1" dirty="0"/>
          </a:p>
        </p:txBody>
      </p:sp>
      <p:sp>
        <p:nvSpPr>
          <p:cNvPr id="21" name="Rectángulo 20"/>
          <p:cNvSpPr/>
          <p:nvPr/>
        </p:nvSpPr>
        <p:spPr>
          <a:xfrm>
            <a:off x="2421652" y="200074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dirty="0" smtClean="0">
                <a:solidFill>
                  <a:srgbClr val="000000"/>
                </a:solidFill>
                <a:latin typeface="Arial" panose="020B0604020202020204" pitchFamily="34" charset="0"/>
              </a:rPr>
              <a:t>Uno </a:t>
            </a:r>
            <a:r>
              <a:rPr lang="es-ES" dirty="0">
                <a:solidFill>
                  <a:srgbClr val="000000"/>
                </a:solidFill>
                <a:latin typeface="Arial" panose="020B0604020202020204" pitchFamily="34" charset="0"/>
              </a:rPr>
              <a:t>de los componentes del Modelo de Ocupación Territorial - MOT, las siguientes estructuras territoriales: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569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6583</TotalTime>
  <Words>2126</Words>
  <Application>Microsoft Office PowerPoint</Application>
  <PresentationFormat>Personalizado</PresentationFormat>
  <Paragraphs>411</Paragraphs>
  <Slides>44</Slides>
  <Notes>43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44</vt:i4>
      </vt:variant>
    </vt:vector>
  </HeadingPairs>
  <TitlesOfParts>
    <vt:vector size="54" baseType="lpstr">
      <vt:lpstr>Calibri</vt:lpstr>
      <vt:lpstr>Malgun Gothic</vt:lpstr>
      <vt:lpstr>MuseoSansCyrl-500</vt:lpstr>
      <vt:lpstr>Arial</vt:lpstr>
      <vt:lpstr>Times New Roman</vt:lpstr>
      <vt:lpstr>Montaser Arabic</vt:lpstr>
      <vt:lpstr>Google Sans</vt:lpstr>
      <vt:lpstr>Nourd Heavy</vt:lpstr>
      <vt:lpstr>Arial 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cadian SEP10.pptx</dc:title>
  <dc:creator>Usuario</dc:creator>
  <cp:lastModifiedBy>MONICA CARREÑO</cp:lastModifiedBy>
  <cp:revision>101</cp:revision>
  <dcterms:created xsi:type="dcterms:W3CDTF">2006-08-16T00:00:00Z</dcterms:created>
  <dcterms:modified xsi:type="dcterms:W3CDTF">2026-03-21T19:07:00Z</dcterms:modified>
  <dc:identifier>DAGyoWush1I</dc:identifier>
</cp:coreProperties>
</file>